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Lst>
  <p:notesMasterIdLst>
    <p:notesMasterId r:id="rId14"/>
  </p:notesMasterIdLst>
  <p:sldIdLst>
    <p:sldId id="356" r:id="rId3"/>
    <p:sldId id="385" r:id="rId4"/>
    <p:sldId id="384" r:id="rId5"/>
    <p:sldId id="392" r:id="rId6"/>
    <p:sldId id="390" r:id="rId7"/>
    <p:sldId id="397" r:id="rId8"/>
    <p:sldId id="393" r:id="rId9"/>
    <p:sldId id="395" r:id="rId10"/>
    <p:sldId id="389" r:id="rId11"/>
    <p:sldId id="400" r:id="rId12"/>
    <p:sldId id="401" r:id="rId1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9091" autoAdjust="0"/>
  </p:normalViewPr>
  <p:slideViewPr>
    <p:cSldViewPr>
      <p:cViewPr>
        <p:scale>
          <a:sx n="60" d="100"/>
          <a:sy n="60" d="100"/>
        </p:scale>
        <p:origin x="2026" y="331"/>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9BB27-31C2-46DD-9224-5C1C36D0B7B6}" type="datetimeFigureOut">
              <a:rPr lang="zh-TW" altLang="en-US" smtClean="0"/>
              <a:t>2019/3/15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6778DE-58DE-4243-BDF1-B0F91A0EAA98}" type="slidenum">
              <a:rPr lang="zh-TW" altLang="en-US" smtClean="0"/>
              <a:t>‹#›</a:t>
            </a:fld>
            <a:endParaRPr lang="zh-TW" altLang="en-US"/>
          </a:p>
        </p:txBody>
      </p:sp>
    </p:spTree>
    <p:extLst>
      <p:ext uri="{BB962C8B-B14F-4D97-AF65-F5344CB8AC3E}">
        <p14:creationId xmlns:p14="http://schemas.microsoft.com/office/powerpoint/2010/main" val="3203511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sz="1200" dirty="0">
                <a:solidFill>
                  <a:schemeClr val="bg1"/>
                </a:solidFill>
                <a:latin typeface="微軟正黑體"/>
                <a:ea typeface="微軟正黑體"/>
                <a:cs typeface="微軟正黑體"/>
              </a:rPr>
              <a:t>．字型：</a:t>
            </a:r>
            <a:r>
              <a:rPr kumimoji="1" lang="en-US" altLang="zh-TW" sz="1200" dirty="0">
                <a:solidFill>
                  <a:schemeClr val="bg1"/>
                </a:solidFill>
                <a:latin typeface="微軟正黑體"/>
                <a:ea typeface="微軟正黑體"/>
                <a:cs typeface="微軟正黑體"/>
              </a:rPr>
              <a:t>Arial /</a:t>
            </a:r>
            <a:r>
              <a:rPr kumimoji="1" lang="zh-TW" altLang="en-US" sz="1200" dirty="0">
                <a:solidFill>
                  <a:schemeClr val="bg1"/>
                </a:solidFill>
                <a:latin typeface="微軟正黑體"/>
                <a:ea typeface="微軟正黑體"/>
                <a:cs typeface="微軟正黑體"/>
              </a:rPr>
              <a:t> 微軟正黑</a:t>
            </a:r>
            <a:r>
              <a:rPr kumimoji="1" lang="en-US" altLang="zh-TW" sz="1200" baseline="0" dirty="0">
                <a:solidFill>
                  <a:schemeClr val="bg1"/>
                </a:solidFill>
                <a:latin typeface="微軟正黑體"/>
                <a:ea typeface="微軟正黑體"/>
                <a:cs typeface="微軟正黑體"/>
              </a:rPr>
              <a:t>   </a:t>
            </a:r>
            <a:r>
              <a:rPr kumimoji="1" lang="zh-TW" altLang="en-US" sz="1200" baseline="0" dirty="0">
                <a:solidFill>
                  <a:schemeClr val="bg1"/>
                </a:solidFill>
                <a:latin typeface="微軟正黑體"/>
                <a:ea typeface="微軟正黑體"/>
                <a:cs typeface="微軟正黑體"/>
              </a:rPr>
              <a:t>．</a:t>
            </a:r>
            <a:r>
              <a:rPr kumimoji="1" lang="en-US" altLang="zh-TW" sz="1200" baseline="0" dirty="0">
                <a:solidFill>
                  <a:schemeClr val="bg1"/>
                </a:solidFill>
                <a:latin typeface="微軟正黑體"/>
                <a:ea typeface="微軟正黑體"/>
                <a:cs typeface="微軟正黑體"/>
              </a:rPr>
              <a:t> </a:t>
            </a:r>
            <a:r>
              <a:rPr kumimoji="1" lang="zh-TW" altLang="en-US" sz="1200" dirty="0">
                <a:solidFill>
                  <a:schemeClr val="bg1"/>
                </a:solidFill>
                <a:latin typeface="微軟正黑體"/>
                <a:ea typeface="微軟正黑體"/>
                <a:cs typeface="微軟正黑體"/>
              </a:rPr>
              <a:t>顏色：請見封面頁右方標註</a:t>
            </a:r>
            <a:endParaRPr kumimoji="1" lang="en-US" altLang="zh-TW" sz="1200" dirty="0">
              <a:solidFill>
                <a:schemeClr val="bg1"/>
              </a:solidFill>
              <a:latin typeface="微軟正黑體"/>
              <a:ea typeface="微軟正黑體"/>
              <a:cs typeface="微軟正黑體"/>
            </a:endParaRPr>
          </a:p>
          <a:p>
            <a:endParaRPr kumimoji="1" lang="zh-TW" altLang="en-US" dirty="0"/>
          </a:p>
        </p:txBody>
      </p:sp>
      <p:sp>
        <p:nvSpPr>
          <p:cNvPr id="4" name="投影片編號版面配置區 3"/>
          <p:cNvSpPr>
            <a:spLocks noGrp="1"/>
          </p:cNvSpPr>
          <p:nvPr>
            <p:ph type="sldNum" sz="quarter" idx="10"/>
          </p:nvPr>
        </p:nvSpPr>
        <p:spPr/>
        <p:txBody>
          <a:bodyPr/>
          <a:lstStyle/>
          <a:p>
            <a:fld id="{7F59E183-3627-B740-A019-524E0846D4A1}" type="slidenum">
              <a:rPr kumimoji="1" lang="zh-TW" altLang="en-US" smtClean="0"/>
              <a:t>1</a:t>
            </a:fld>
            <a:endParaRPr kumimoji="1" lang="zh-TW" altLang="en-US"/>
          </a:p>
        </p:txBody>
      </p:sp>
    </p:spTree>
    <p:extLst>
      <p:ext uri="{BB962C8B-B14F-4D97-AF65-F5344CB8AC3E}">
        <p14:creationId xmlns:p14="http://schemas.microsoft.com/office/powerpoint/2010/main" val="4198381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en-US" altLang="zh-TW" sz="2000" dirty="0"/>
              <a:t>DS410f/DS310: 3787/4976 = 76%</a:t>
            </a:r>
          </a:p>
          <a:p>
            <a:pPr lvl="0"/>
            <a:r>
              <a:rPr lang="en-US" altLang="zh-TW" sz="2000" dirty="0"/>
              <a:t>DS410f/DS612: 3787/6908 = 55%</a:t>
            </a:r>
          </a:p>
          <a:p>
            <a:pPr lvl="0"/>
            <a:r>
              <a:rPr lang="en-US" altLang="zh-TW" sz="2000" dirty="0"/>
              <a:t>DS410f/DS409: 3787/7961 = 48%</a:t>
            </a:r>
          </a:p>
          <a:p>
            <a:endParaRPr lang="zh-TW" altLang="en-US" dirty="0"/>
          </a:p>
        </p:txBody>
      </p:sp>
      <p:sp>
        <p:nvSpPr>
          <p:cNvPr id="4" name="投影片編號版面配置區 3"/>
          <p:cNvSpPr>
            <a:spLocks noGrp="1"/>
          </p:cNvSpPr>
          <p:nvPr>
            <p:ph type="sldNum" sz="quarter" idx="10"/>
          </p:nvPr>
        </p:nvSpPr>
        <p:spPr/>
        <p:txBody>
          <a:bodyPr/>
          <a:lstStyle/>
          <a:p>
            <a:fld id="{D56778DE-58DE-4243-BDF1-B0F91A0EAA98}" type="slidenum">
              <a:rPr lang="zh-TW" altLang="en-US" smtClean="0"/>
              <a:t>2</a:t>
            </a:fld>
            <a:endParaRPr lang="zh-TW" altLang="en-US"/>
          </a:p>
        </p:txBody>
      </p:sp>
    </p:spTree>
    <p:extLst>
      <p:ext uri="{BB962C8B-B14F-4D97-AF65-F5344CB8AC3E}">
        <p14:creationId xmlns:p14="http://schemas.microsoft.com/office/powerpoint/2010/main" val="3917335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Would-be hackers and information thieves can gain access to business cable Internet with relative ease, due to cable tapping or other relatively simple methodologies. The only way to penetrate fiber-optic Internet is to physically cut the fibers, which will cause the signal to disappear. Fiber-optic Internet is one powerful way to increase your company's protection against cyber crime.</a:t>
            </a: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Copper cable Internet that supports broadband is sensitive to electromagnetic interference, which can be caused by the proximity of heavy machinery. Fiber Internet signals do not degrade or disappear due to electromagnetic interference. If your organization shares a telecommunications room with other businesses, fiber-optic Internet can protect your connectivity from disappearing if other organizations are using equipment that can interfere with your connection in the same space.</a:t>
            </a:r>
            <a:endParaRPr lang="zh-TW" altLang="en-US" dirty="0"/>
          </a:p>
        </p:txBody>
      </p:sp>
      <p:sp>
        <p:nvSpPr>
          <p:cNvPr id="4" name="投影片編號版面配置區 3"/>
          <p:cNvSpPr>
            <a:spLocks noGrp="1"/>
          </p:cNvSpPr>
          <p:nvPr>
            <p:ph type="sldNum" sz="quarter" idx="10"/>
          </p:nvPr>
        </p:nvSpPr>
        <p:spPr/>
        <p:txBody>
          <a:bodyPr/>
          <a:lstStyle/>
          <a:p>
            <a:fld id="{D56778DE-58DE-4243-BDF1-B0F91A0EAA98}" type="slidenum">
              <a:rPr lang="zh-TW" altLang="en-US" smtClean="0"/>
              <a:t>4</a:t>
            </a:fld>
            <a:endParaRPr lang="zh-TW" altLang="en-US"/>
          </a:p>
        </p:txBody>
      </p:sp>
    </p:spTree>
    <p:extLst>
      <p:ext uri="{BB962C8B-B14F-4D97-AF65-F5344CB8AC3E}">
        <p14:creationId xmlns:p14="http://schemas.microsoft.com/office/powerpoint/2010/main" val="3650749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1"/>
            <a:r>
              <a:rPr lang="en-US" altLang="zh-TW" sz="1600" dirty="0"/>
              <a:t>100M/1000M SFP for selection</a:t>
            </a:r>
          </a:p>
          <a:p>
            <a:pPr lvl="1"/>
            <a:r>
              <a:rPr lang="en-US" altLang="zh-TW" sz="1600" dirty="0"/>
              <a:t>Lower stock by Copper SFP Transceiver</a:t>
            </a:r>
          </a:p>
          <a:p>
            <a:pPr lvl="1"/>
            <a:r>
              <a:rPr lang="en-US" altLang="zh-TW" sz="1600" dirty="0"/>
              <a:t>Media convertor for long distance end node </a:t>
            </a:r>
          </a:p>
          <a:p>
            <a:endParaRPr lang="zh-TW" altLang="en-US" dirty="0"/>
          </a:p>
        </p:txBody>
      </p:sp>
      <p:sp>
        <p:nvSpPr>
          <p:cNvPr id="4" name="投影片編號版面配置區 3"/>
          <p:cNvSpPr>
            <a:spLocks noGrp="1"/>
          </p:cNvSpPr>
          <p:nvPr>
            <p:ph type="sldNum" sz="quarter" idx="10"/>
          </p:nvPr>
        </p:nvSpPr>
        <p:spPr/>
        <p:txBody>
          <a:bodyPr/>
          <a:lstStyle/>
          <a:p>
            <a:fld id="{D56778DE-58DE-4243-BDF1-B0F91A0EAA98}" type="slidenum">
              <a:rPr lang="zh-TW" altLang="en-US" smtClean="0"/>
              <a:t>9</a:t>
            </a:fld>
            <a:endParaRPr lang="zh-TW" altLang="en-US"/>
          </a:p>
        </p:txBody>
      </p:sp>
    </p:spTree>
    <p:extLst>
      <p:ext uri="{BB962C8B-B14F-4D97-AF65-F5344CB8AC3E}">
        <p14:creationId xmlns:p14="http://schemas.microsoft.com/office/powerpoint/2010/main" val="1890296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br>
              <a:rPr lang="en-US" altLang="zh-TW" sz="1200" b="0" i="0" kern="1200" dirty="0">
                <a:solidFill>
                  <a:schemeClr val="tx1"/>
                </a:solidFill>
                <a:effectLst/>
                <a:latin typeface="+mn-lt"/>
                <a:ea typeface="+mn-ea"/>
                <a:cs typeface="+mn-cs"/>
              </a:rPr>
            </a:br>
            <a:r>
              <a:rPr lang="en-US" altLang="zh-TW" sz="1200" b="0" i="0" kern="1200" dirty="0">
                <a:solidFill>
                  <a:schemeClr val="tx1"/>
                </a:solidFill>
                <a:effectLst/>
                <a:latin typeface="+mn-lt"/>
                <a:ea typeface="+mn-ea"/>
                <a:cs typeface="+mn-cs"/>
              </a:rPr>
              <a:t>6 </a:t>
            </a:r>
            <a:r>
              <a:rPr lang="en-US" altLang="zh-TW" sz="1200" b="0" i="0" kern="1200" dirty="0" err="1">
                <a:solidFill>
                  <a:schemeClr val="tx1"/>
                </a:solidFill>
                <a:effectLst/>
                <a:latin typeface="+mn-lt"/>
                <a:ea typeface="+mn-ea"/>
                <a:cs typeface="+mn-cs"/>
              </a:rPr>
              <a:t>Diàn</a:t>
            </a:r>
            <a:r>
              <a:rPr lang="en-US" altLang="zh-TW" sz="1200" b="0" i="0" kern="1200" dirty="0">
                <a:solidFill>
                  <a:schemeClr val="tx1"/>
                </a:solidFill>
                <a:effectLst/>
                <a:latin typeface="+mn-lt"/>
                <a:ea typeface="+mn-ea"/>
                <a:cs typeface="+mn-cs"/>
              </a:rPr>
              <a:t> 4 </a:t>
            </a:r>
            <a:r>
              <a:rPr lang="en-US" altLang="zh-TW" sz="1200" b="0" i="0" kern="1200" dirty="0" err="1">
                <a:solidFill>
                  <a:schemeClr val="tx1"/>
                </a:solidFill>
                <a:effectLst/>
                <a:latin typeface="+mn-lt"/>
                <a:ea typeface="+mn-ea"/>
                <a:cs typeface="+mn-cs"/>
              </a:rPr>
              <a:t>guāng</a:t>
            </a:r>
            <a:endParaRPr lang="en-US" altLang="zh-TW"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6</a:t>
            </a:r>
            <a:r>
              <a:rPr lang="zh-TW" altLang="en-US" sz="1200" b="0" i="0" kern="1200" dirty="0">
                <a:solidFill>
                  <a:schemeClr val="tx1"/>
                </a:solidFill>
                <a:effectLst/>
                <a:latin typeface="+mn-lt"/>
                <a:ea typeface="+mn-ea"/>
                <a:cs typeface="+mn-cs"/>
              </a:rPr>
              <a:t>电</a:t>
            </a:r>
            <a:r>
              <a:rPr lang="en-US" altLang="zh-TW" sz="1200" b="0" i="0" kern="1200" dirty="0">
                <a:solidFill>
                  <a:schemeClr val="tx1"/>
                </a:solidFill>
                <a:effectLst/>
                <a:latin typeface="+mn-lt"/>
                <a:ea typeface="+mn-ea"/>
                <a:cs typeface="+mn-cs"/>
              </a:rPr>
              <a:t>4</a:t>
            </a:r>
            <a:r>
              <a:rPr lang="zh-TW" altLang="en-US" sz="1200" b="0" i="0" kern="1200" dirty="0">
                <a:solidFill>
                  <a:schemeClr val="tx1"/>
                </a:solidFill>
                <a:effectLst/>
                <a:latin typeface="+mn-lt"/>
                <a:ea typeface="+mn-ea"/>
                <a:cs typeface="+mn-cs"/>
              </a:rPr>
              <a:t>光</a:t>
            </a:r>
          </a:p>
          <a:p>
            <a:endParaRPr lang="zh-TW" altLang="en-US" dirty="0"/>
          </a:p>
        </p:txBody>
      </p:sp>
      <p:sp>
        <p:nvSpPr>
          <p:cNvPr id="4" name="投影片編號版面配置區 3"/>
          <p:cNvSpPr>
            <a:spLocks noGrp="1"/>
          </p:cNvSpPr>
          <p:nvPr>
            <p:ph type="sldNum" sz="quarter" idx="10"/>
          </p:nvPr>
        </p:nvSpPr>
        <p:spPr/>
        <p:txBody>
          <a:bodyPr/>
          <a:lstStyle/>
          <a:p>
            <a:fld id="{AC2EC0E7-9A1C-4571-BE33-CAC605D61D32}" type="slidenum">
              <a:rPr lang="zh-TW" altLang="en-US" smtClean="0"/>
              <a:t>10</a:t>
            </a:fld>
            <a:endParaRPr lang="zh-TW" altLang="en-US"/>
          </a:p>
        </p:txBody>
      </p:sp>
    </p:spTree>
    <p:extLst>
      <p:ext uri="{BB962C8B-B14F-4D97-AF65-F5344CB8AC3E}">
        <p14:creationId xmlns:p14="http://schemas.microsoft.com/office/powerpoint/2010/main" val="1436069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0EAA573A-5DC9-42AB-8734-9C4757E53F59}" type="datetimeFigureOut">
              <a:rPr lang="zh-TW" altLang="en-US" smtClean="0"/>
              <a:t>2019/3/15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F0BDD05-E999-41B8-A8A3-9144A1DE15E3}" type="slidenum">
              <a:rPr lang="zh-TW" altLang="en-US" smtClean="0"/>
              <a:t>‹#›</a:t>
            </a:fld>
            <a:endParaRPr lang="zh-TW" altLang="en-US"/>
          </a:p>
        </p:txBody>
      </p:sp>
    </p:spTree>
    <p:extLst>
      <p:ext uri="{BB962C8B-B14F-4D97-AF65-F5344CB8AC3E}">
        <p14:creationId xmlns:p14="http://schemas.microsoft.com/office/powerpoint/2010/main" val="408623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p:cNvSpPr>
            <a:spLocks noGrp="1"/>
          </p:cNvSpPr>
          <p:nvPr>
            <p:ph type="dt" sz="half" idx="10"/>
          </p:nvPr>
        </p:nvSpPr>
        <p:spPr/>
        <p:txBody>
          <a:bodyPr/>
          <a:lstStyle/>
          <a:p>
            <a:fld id="{0EAA573A-5DC9-42AB-8734-9C4757E53F59}" type="datetimeFigureOut">
              <a:rPr lang="zh-TW" altLang="en-US" smtClean="0"/>
              <a:t>2019/3/15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p>
            <a:fld id="{BF0BDD05-E999-41B8-A8A3-9144A1DE15E3}" type="slidenum">
              <a:rPr lang="zh-TW" altLang="en-US" smtClean="0"/>
              <a:t>‹#›</a:t>
            </a:fld>
            <a:endParaRPr lang="zh-TW" altLang="en-US"/>
          </a:p>
        </p:txBody>
      </p:sp>
    </p:spTree>
    <p:extLst>
      <p:ext uri="{BB962C8B-B14F-4D97-AF65-F5344CB8AC3E}">
        <p14:creationId xmlns:p14="http://schemas.microsoft.com/office/powerpoint/2010/main" val="189723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1"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p:cNvSpPr>
            <a:spLocks noGrp="1"/>
          </p:cNvSpPr>
          <p:nvPr>
            <p:ph type="dt" sz="half" idx="10"/>
          </p:nvPr>
        </p:nvSpPr>
        <p:spPr/>
        <p:txBody>
          <a:bodyPr/>
          <a:lstStyle/>
          <a:p>
            <a:fld id="{0EAA573A-5DC9-42AB-8734-9C4757E53F59}" type="datetimeFigureOut">
              <a:rPr lang="zh-TW" altLang="en-US" smtClean="0"/>
              <a:t>2019/3/15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a:xfrm>
            <a:off x="6553200" y="6356350"/>
            <a:ext cx="2133600" cy="365125"/>
          </a:xfrm>
          <a:prstGeom prst="rect">
            <a:avLst/>
          </a:prstGeom>
        </p:spPr>
        <p:txBody>
          <a:bodyPr/>
          <a:lstStyle/>
          <a:p>
            <a:fld id="{BF0BDD05-E999-41B8-A8A3-9144A1DE15E3}" type="slidenum">
              <a:rPr lang="zh-TW" altLang="en-US" smtClean="0"/>
              <a:t>‹#›</a:t>
            </a:fld>
            <a:endParaRPr lang="zh-TW" altLang="en-US"/>
          </a:p>
        </p:txBody>
      </p:sp>
    </p:spTree>
    <p:extLst>
      <p:ext uri="{BB962C8B-B14F-4D97-AF65-F5344CB8AC3E}">
        <p14:creationId xmlns:p14="http://schemas.microsoft.com/office/powerpoint/2010/main" val="625202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日期版面配置區 2"/>
          <p:cNvSpPr>
            <a:spLocks noGrp="1"/>
          </p:cNvSpPr>
          <p:nvPr>
            <p:ph type="dt" sz="half" idx="10"/>
          </p:nvPr>
        </p:nvSpPr>
        <p:spPr/>
        <p:txBody>
          <a:bodyPr/>
          <a:lstStyle/>
          <a:p>
            <a:fld id="{0EAA573A-5DC9-42AB-8734-9C4757E53F59}" type="datetimeFigureOut">
              <a:rPr lang="zh-TW" altLang="en-US" smtClean="0"/>
              <a:t>2019/3/15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a:xfrm>
            <a:off x="6553200" y="6356350"/>
            <a:ext cx="2133600" cy="365125"/>
          </a:xfrm>
          <a:prstGeom prst="rect">
            <a:avLst/>
          </a:prstGeom>
        </p:spPr>
        <p:txBody>
          <a:bodyPr/>
          <a:lstStyle/>
          <a:p>
            <a:fld id="{BF0BDD05-E999-41B8-A8A3-9144A1DE15E3}" type="slidenum">
              <a:rPr lang="zh-TW" altLang="en-US" smtClean="0"/>
              <a:t>‹#›</a:t>
            </a:fld>
            <a:endParaRPr lang="zh-TW" altLang="en-US"/>
          </a:p>
        </p:txBody>
      </p:sp>
    </p:spTree>
    <p:extLst>
      <p:ext uri="{BB962C8B-B14F-4D97-AF65-F5344CB8AC3E}">
        <p14:creationId xmlns:p14="http://schemas.microsoft.com/office/powerpoint/2010/main" val="288336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EAA573A-5DC9-42AB-8734-9C4757E53F59}" type="datetimeFigureOut">
              <a:rPr lang="zh-TW" altLang="en-US" smtClean="0"/>
              <a:t>2019/3/15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6553200" y="6356350"/>
            <a:ext cx="2133600" cy="365125"/>
          </a:xfrm>
          <a:prstGeom prst="rect">
            <a:avLst/>
          </a:prstGeom>
        </p:spPr>
        <p:txBody>
          <a:bodyPr/>
          <a:lstStyle/>
          <a:p>
            <a:fld id="{BF0BDD05-E999-41B8-A8A3-9144A1DE15E3}" type="slidenum">
              <a:rPr lang="zh-TW" altLang="en-US" smtClean="0"/>
              <a:t>‹#›</a:t>
            </a:fld>
            <a:endParaRPr lang="zh-TW" altLang="en-US"/>
          </a:p>
        </p:txBody>
      </p:sp>
    </p:spTree>
    <p:extLst>
      <p:ext uri="{BB962C8B-B14F-4D97-AF65-F5344CB8AC3E}">
        <p14:creationId xmlns:p14="http://schemas.microsoft.com/office/powerpoint/2010/main" val="3945427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kumimoji="1"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0EAA573A-5DC9-42AB-8734-9C4757E53F59}" type="datetimeFigureOut">
              <a:rPr lang="zh-TW" altLang="en-US" smtClean="0"/>
              <a:t>2019/3/15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p>
            <a:fld id="{BF0BDD05-E999-41B8-A8A3-9144A1DE15E3}" type="slidenum">
              <a:rPr lang="zh-TW" altLang="en-US" smtClean="0"/>
              <a:t>‹#›</a:t>
            </a:fld>
            <a:endParaRPr lang="zh-TW" altLang="en-US"/>
          </a:p>
        </p:txBody>
      </p:sp>
    </p:spTree>
    <p:extLst>
      <p:ext uri="{BB962C8B-B14F-4D97-AF65-F5344CB8AC3E}">
        <p14:creationId xmlns:p14="http://schemas.microsoft.com/office/powerpoint/2010/main" val="1583002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kumimoji="1"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fld id="{0EAA573A-5DC9-42AB-8734-9C4757E53F59}" type="datetimeFigureOut">
              <a:rPr lang="zh-TW" altLang="en-US" smtClean="0"/>
              <a:t>2019/3/15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p>
            <a:fld id="{BF0BDD05-E999-41B8-A8A3-9144A1DE15E3}" type="slidenum">
              <a:rPr lang="zh-TW" altLang="en-US" smtClean="0"/>
              <a:t>‹#›</a:t>
            </a:fld>
            <a:endParaRPr lang="zh-TW" altLang="en-US"/>
          </a:p>
        </p:txBody>
      </p:sp>
    </p:spTree>
    <p:extLst>
      <p:ext uri="{BB962C8B-B14F-4D97-AF65-F5344CB8AC3E}">
        <p14:creationId xmlns:p14="http://schemas.microsoft.com/office/powerpoint/2010/main" val="2565805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0EAA573A-5DC9-42AB-8734-9C4757E53F59}" type="datetimeFigureOut">
              <a:rPr lang="zh-TW" altLang="en-US" smtClean="0"/>
              <a:t>2019/3/15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BF0BDD05-E999-41B8-A8A3-9144A1DE15E3}" type="slidenum">
              <a:rPr lang="zh-TW" altLang="en-US" smtClean="0"/>
              <a:t>‹#›</a:t>
            </a:fld>
            <a:endParaRPr lang="zh-TW" altLang="en-US"/>
          </a:p>
        </p:txBody>
      </p:sp>
    </p:spTree>
    <p:extLst>
      <p:ext uri="{BB962C8B-B14F-4D97-AF65-F5344CB8AC3E}">
        <p14:creationId xmlns:p14="http://schemas.microsoft.com/office/powerpoint/2010/main" val="2350022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629400" y="274638"/>
            <a:ext cx="2057400" cy="5851525"/>
          </a:xfrm>
        </p:spPr>
        <p:txBody>
          <a:bodyPr vert="eaVert"/>
          <a:lstStyle/>
          <a:p>
            <a:r>
              <a:rPr kumimoji="1"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0EAA573A-5DC9-42AB-8734-9C4757E53F59}" type="datetimeFigureOut">
              <a:rPr lang="zh-TW" altLang="en-US" smtClean="0"/>
              <a:t>2019/3/15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BF0BDD05-E999-41B8-A8A3-9144A1DE15E3}" type="slidenum">
              <a:rPr lang="zh-TW" altLang="en-US" smtClean="0"/>
              <a:t>‹#›</a:t>
            </a:fld>
            <a:endParaRPr lang="zh-TW" altLang="en-US"/>
          </a:p>
        </p:txBody>
      </p:sp>
    </p:spTree>
    <p:extLst>
      <p:ext uri="{BB962C8B-B14F-4D97-AF65-F5344CB8AC3E}">
        <p14:creationId xmlns:p14="http://schemas.microsoft.com/office/powerpoint/2010/main" val="4221586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EAA573A-5DC9-42AB-8734-9C4757E53F59}" type="datetimeFigureOut">
              <a:rPr lang="zh-TW" altLang="en-US" smtClean="0"/>
              <a:t>2019/3/15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F0BDD05-E999-41B8-A8A3-9144A1DE15E3}" type="slidenum">
              <a:rPr lang="zh-TW" altLang="en-US" smtClean="0"/>
              <a:t>‹#›</a:t>
            </a:fld>
            <a:endParaRPr lang="zh-TW" altLang="en-US"/>
          </a:p>
        </p:txBody>
      </p:sp>
    </p:spTree>
    <p:extLst>
      <p:ext uri="{BB962C8B-B14F-4D97-AF65-F5344CB8AC3E}">
        <p14:creationId xmlns:p14="http://schemas.microsoft.com/office/powerpoint/2010/main" val="409499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EAA573A-5DC9-42AB-8734-9C4757E53F59}" type="datetimeFigureOut">
              <a:rPr lang="zh-TW" altLang="en-US" smtClean="0"/>
              <a:t>2019/3/15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F0BDD05-E999-41B8-A8A3-9144A1DE15E3}" type="slidenum">
              <a:rPr lang="zh-TW" altLang="en-US" smtClean="0"/>
              <a:t>‹#›</a:t>
            </a:fld>
            <a:endParaRPr lang="zh-TW" altLang="en-US"/>
          </a:p>
        </p:txBody>
      </p:sp>
    </p:spTree>
    <p:extLst>
      <p:ext uri="{BB962C8B-B14F-4D97-AF65-F5344CB8AC3E}">
        <p14:creationId xmlns:p14="http://schemas.microsoft.com/office/powerpoint/2010/main" val="230805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0EAA573A-5DC9-42AB-8734-9C4757E53F59}" type="datetimeFigureOut">
              <a:rPr lang="zh-TW" altLang="en-US" smtClean="0"/>
              <a:t>2019/3/15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F0BDD05-E999-41B8-A8A3-9144A1DE15E3}" type="slidenum">
              <a:rPr lang="zh-TW" altLang="en-US" smtClean="0"/>
              <a:t>‹#›</a:t>
            </a:fld>
            <a:endParaRPr lang="zh-TW" altLang="en-US"/>
          </a:p>
        </p:txBody>
      </p:sp>
    </p:spTree>
    <p:extLst>
      <p:ext uri="{BB962C8B-B14F-4D97-AF65-F5344CB8AC3E}">
        <p14:creationId xmlns:p14="http://schemas.microsoft.com/office/powerpoint/2010/main" val="3471907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EAA573A-5DC9-42AB-8734-9C4757E53F59}" type="datetimeFigureOut">
              <a:rPr lang="zh-TW" altLang="en-US" smtClean="0"/>
              <a:t>2019/3/15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F0BDD05-E999-41B8-A8A3-9144A1DE15E3}" type="slidenum">
              <a:rPr lang="zh-TW" altLang="en-US" smtClean="0"/>
              <a:t>‹#›</a:t>
            </a:fld>
            <a:endParaRPr lang="zh-TW" altLang="en-US"/>
          </a:p>
        </p:txBody>
      </p:sp>
    </p:spTree>
    <p:extLst>
      <p:ext uri="{BB962C8B-B14F-4D97-AF65-F5344CB8AC3E}">
        <p14:creationId xmlns:p14="http://schemas.microsoft.com/office/powerpoint/2010/main" val="20531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Platshållare för bildnummer 5"/>
          <p:cNvSpPr>
            <a:spLocks noGrp="1"/>
          </p:cNvSpPr>
          <p:nvPr>
            <p:ph type="sldNum" sz="quarter" idx="4"/>
          </p:nvPr>
        </p:nvSpPr>
        <p:spPr>
          <a:xfrm>
            <a:off x="275536" y="6526545"/>
            <a:ext cx="266700" cy="157907"/>
          </a:xfrm>
          <a:prstGeom prst="rect">
            <a:avLst/>
          </a:prstGeom>
        </p:spPr>
        <p:txBody>
          <a:bodyPr vert="horz" wrap="square" lIns="0" tIns="0" rIns="0" bIns="0" rtlCol="0" anchor="ctr">
            <a:spAutoFit/>
          </a:bodyPr>
          <a:lstStyle>
            <a:lvl1pPr algn="r">
              <a:defRPr lang="en-GB" sz="1000" smtClean="0">
                <a:solidFill>
                  <a:schemeClr val="tx1">
                    <a:tint val="75000"/>
                  </a:schemeClr>
                </a:solidFill>
              </a:defRPr>
            </a:lvl1pPr>
          </a:lstStyle>
          <a:p>
            <a:fld id="{21DD069B-AC54-4A5D-8190-A1CB62E1E50C}" type="slidenum">
              <a:rPr>
                <a:solidFill>
                  <a:srgbClr val="2E2E2E">
                    <a:tint val="75000"/>
                  </a:srgbClr>
                </a:solidFill>
              </a:rPr>
              <a:pPr/>
              <a:t>‹#›</a:t>
            </a:fld>
            <a:endParaRPr dirty="0">
              <a:solidFill>
                <a:srgbClr val="2E2E2E">
                  <a:tint val="75000"/>
                </a:srgbClr>
              </a:solidFill>
            </a:endParaRPr>
          </a:p>
        </p:txBody>
      </p:sp>
      <p:sp>
        <p:nvSpPr>
          <p:cNvPr id="4" name="Footer Placeholder 3"/>
          <p:cNvSpPr>
            <a:spLocks noGrp="1"/>
          </p:cNvSpPr>
          <p:nvPr>
            <p:ph type="ftr" sz="quarter" idx="3"/>
          </p:nvPr>
        </p:nvSpPr>
        <p:spPr>
          <a:xfrm>
            <a:off x="740048" y="6525488"/>
            <a:ext cx="2813769" cy="153888"/>
          </a:xfrm>
          <a:prstGeom prst="rect">
            <a:avLst/>
          </a:prstGeom>
        </p:spPr>
        <p:txBody>
          <a:bodyPr/>
          <a:lstStyle/>
          <a:p>
            <a:pPr defTabSz="914400"/>
            <a:r>
              <a:rPr lang="en-US" dirty="0"/>
              <a:t>Gemalto M2M, proprietary &amp; confidential</a:t>
            </a:r>
          </a:p>
        </p:txBody>
      </p:sp>
    </p:spTree>
    <p:extLst>
      <p:ext uri="{BB962C8B-B14F-4D97-AF65-F5344CB8AC3E}">
        <p14:creationId xmlns:p14="http://schemas.microsoft.com/office/powerpoint/2010/main" val="295484217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kumimoji="1" lang="zh-TW" altLang="en-US"/>
              <a:t>按一下以編輯母片標題樣式</a:t>
            </a:r>
          </a:p>
        </p:txBody>
      </p:sp>
      <p:sp>
        <p:nvSpPr>
          <p:cNvPr id="3" name="子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TW" altLang="en-US"/>
              <a:t>按一下以編輯母片子標題樣式</a:t>
            </a:r>
          </a:p>
        </p:txBody>
      </p:sp>
      <p:sp>
        <p:nvSpPr>
          <p:cNvPr id="4" name="日期版面配置區 3"/>
          <p:cNvSpPr>
            <a:spLocks noGrp="1"/>
          </p:cNvSpPr>
          <p:nvPr>
            <p:ph type="dt" sz="half" idx="10"/>
          </p:nvPr>
        </p:nvSpPr>
        <p:spPr/>
        <p:txBody>
          <a:bodyPr/>
          <a:lstStyle/>
          <a:p>
            <a:fld id="{0EAA573A-5DC9-42AB-8734-9C4757E53F59}" type="datetimeFigureOut">
              <a:rPr lang="zh-TW" altLang="en-US" smtClean="0"/>
              <a:t>2019/3/15</a:t>
            </a:fld>
            <a:endParaRPr lang="zh-TW" altLang="en-US"/>
          </a:p>
        </p:txBody>
      </p:sp>
      <p:sp>
        <p:nvSpPr>
          <p:cNvPr id="5" name="頁尾版面配置區 4"/>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4232824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內容版面配置區 2"/>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fld id="{0EAA573A-5DC9-42AB-8734-9C4757E53F59}" type="datetimeFigureOut">
              <a:rPr lang="zh-TW" altLang="en-US" smtClean="0"/>
              <a:t>2019/3/15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BF0BDD05-E999-41B8-A8A3-9144A1DE15E3}" type="slidenum">
              <a:rPr lang="zh-TW" altLang="en-US" smtClean="0"/>
              <a:t>‹#›</a:t>
            </a:fld>
            <a:endParaRPr lang="zh-TW" altLang="en-US"/>
          </a:p>
        </p:txBody>
      </p:sp>
    </p:spTree>
    <p:extLst>
      <p:ext uri="{BB962C8B-B14F-4D97-AF65-F5344CB8AC3E}">
        <p14:creationId xmlns:p14="http://schemas.microsoft.com/office/powerpoint/2010/main" val="358818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kumimoji="1"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TW" altLang="en-US"/>
              <a:t>按一下以編輯母片文字樣式</a:t>
            </a:r>
          </a:p>
        </p:txBody>
      </p:sp>
      <p:sp>
        <p:nvSpPr>
          <p:cNvPr id="4" name="日期版面配置區 3"/>
          <p:cNvSpPr>
            <a:spLocks noGrp="1"/>
          </p:cNvSpPr>
          <p:nvPr>
            <p:ph type="dt" sz="half" idx="10"/>
          </p:nvPr>
        </p:nvSpPr>
        <p:spPr/>
        <p:txBody>
          <a:bodyPr/>
          <a:lstStyle/>
          <a:p>
            <a:fld id="{0EAA573A-5DC9-42AB-8734-9C4757E53F59}" type="datetimeFigureOut">
              <a:rPr lang="zh-TW" altLang="en-US" smtClean="0"/>
              <a:t>2019/3/15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BF0BDD05-E999-41B8-A8A3-9144A1DE15E3}" type="slidenum">
              <a:rPr lang="zh-TW" altLang="en-US" smtClean="0"/>
              <a:t>‹#›</a:t>
            </a:fld>
            <a:endParaRPr lang="zh-TW" altLang="en-US"/>
          </a:p>
        </p:txBody>
      </p:sp>
    </p:spTree>
    <p:extLst>
      <p:ext uri="{BB962C8B-B14F-4D97-AF65-F5344CB8AC3E}">
        <p14:creationId xmlns:p14="http://schemas.microsoft.com/office/powerpoint/2010/main" val="4321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A573A-5DC9-42AB-8734-9C4757E53F59}" type="datetimeFigureOut">
              <a:rPr lang="zh-TW" altLang="en-US" smtClean="0"/>
              <a:t>2019/3/15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BDD05-E999-41B8-A8A3-9144A1DE15E3}" type="slidenum">
              <a:rPr lang="zh-TW" altLang="en-US" smtClean="0"/>
              <a:t>‹#›</a:t>
            </a:fld>
            <a:endParaRPr lang="zh-TW" altLang="en-US"/>
          </a:p>
        </p:txBody>
      </p:sp>
    </p:spTree>
    <p:extLst>
      <p:ext uri="{BB962C8B-B14F-4D97-AF65-F5344CB8AC3E}">
        <p14:creationId xmlns:p14="http://schemas.microsoft.com/office/powerpoint/2010/main" val="3140658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74"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495884"/>
          </a:xfrm>
          <a:prstGeom prst="rect">
            <a:avLst/>
          </a:prstGeom>
        </p:spPr>
        <p:txBody>
          <a:bodyPr vert="horz" lIns="91440" tIns="45720" rIns="91440" bIns="45720" rtlCol="0" anchor="ctr">
            <a:noAutofit/>
          </a:bodyPr>
          <a:lstStyle/>
          <a:p>
            <a:r>
              <a:rPr kumimoji="1" lang="zh-TW" altLang="en-US"/>
              <a:t>按一下以編輯母片標題樣式</a:t>
            </a:r>
          </a:p>
        </p:txBody>
      </p:sp>
      <p:sp>
        <p:nvSpPr>
          <p:cNvPr id="3" name="文字版面配置區 2"/>
          <p:cNvSpPr>
            <a:spLocks noGrp="1"/>
          </p:cNvSpPr>
          <p:nvPr>
            <p:ph type="body" idx="1"/>
          </p:nvPr>
        </p:nvSpPr>
        <p:spPr>
          <a:xfrm>
            <a:off x="457200" y="1013094"/>
            <a:ext cx="8229600" cy="5113070"/>
          </a:xfrm>
          <a:prstGeom prst="rect">
            <a:avLst/>
          </a:prstGeom>
        </p:spPr>
        <p:txBody>
          <a:bodyPr vert="horz" lIns="91440" tIns="45720" rIns="91440" bIns="45720" rtlCol="0">
            <a:normAutofit/>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2"/>
          </p:nvPr>
        </p:nvSpPr>
        <p:spPr>
          <a:xfrm>
            <a:off x="2055526" y="6399157"/>
            <a:ext cx="2133600" cy="365125"/>
          </a:xfrm>
          <a:prstGeom prst="rect">
            <a:avLst/>
          </a:prstGeom>
        </p:spPr>
        <p:txBody>
          <a:bodyPr vert="horz" lIns="91440" tIns="45720" rIns="91440" bIns="45720" rtlCol="0" anchor="ctr"/>
          <a:lstStyle>
            <a:lvl1pPr algn="l">
              <a:defRPr sz="1200">
                <a:solidFill>
                  <a:schemeClr val="tx1">
                    <a:tint val="75000"/>
                  </a:schemeClr>
                </a:solidFill>
                <a:latin typeface="微軟正黑體"/>
                <a:ea typeface="微軟正黑體"/>
                <a:cs typeface="微軟正黑體"/>
              </a:defRPr>
            </a:lvl1pPr>
          </a:lstStyle>
          <a:p>
            <a:fld id="{0EAA573A-5DC9-42AB-8734-9C4757E53F59}" type="datetimeFigureOut">
              <a:rPr lang="zh-TW" altLang="en-US" smtClean="0"/>
              <a:t>2019/3/15</a:t>
            </a:fld>
            <a:endParaRPr lang="zh-TW" altLang="en-US"/>
          </a:p>
        </p:txBody>
      </p:sp>
      <p:sp>
        <p:nvSpPr>
          <p:cNvPr id="5" name="頁尾版面配置區 4"/>
          <p:cNvSpPr>
            <a:spLocks noGrp="1"/>
          </p:cNvSpPr>
          <p:nvPr>
            <p:ph type="ftr" sz="quarter" idx="3"/>
          </p:nvPr>
        </p:nvSpPr>
        <p:spPr>
          <a:xfrm>
            <a:off x="4394299" y="6399157"/>
            <a:ext cx="2895600" cy="365125"/>
          </a:xfrm>
          <a:prstGeom prst="rect">
            <a:avLst/>
          </a:prstGeom>
        </p:spPr>
        <p:txBody>
          <a:bodyPr vert="horz" lIns="91440" tIns="45720" rIns="91440" bIns="45720" rtlCol="0" anchor="ctr"/>
          <a:lstStyle>
            <a:lvl1pPr algn="ctr">
              <a:defRPr sz="1200">
                <a:solidFill>
                  <a:schemeClr val="tx1">
                    <a:tint val="75000"/>
                  </a:schemeClr>
                </a:solidFill>
                <a:latin typeface="微軟正黑體"/>
                <a:ea typeface="微軟正黑體"/>
                <a:cs typeface="微軟正黑體"/>
              </a:defRPr>
            </a:lvl1pPr>
          </a:lstStyle>
          <a:p>
            <a:endParaRPr lang="zh-TW" altLang="en-US"/>
          </a:p>
        </p:txBody>
      </p:sp>
    </p:spTree>
    <p:extLst>
      <p:ext uri="{BB962C8B-B14F-4D97-AF65-F5344CB8AC3E}">
        <p14:creationId xmlns:p14="http://schemas.microsoft.com/office/powerpoint/2010/main" val="28276000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eaLnBrk="1" latinLnBrk="0" hangingPunct="1">
        <a:spcBef>
          <a:spcPct val="0"/>
        </a:spcBef>
        <a:buNone/>
        <a:defRPr sz="3200" kern="1200">
          <a:solidFill>
            <a:schemeClr val="tx1"/>
          </a:solidFill>
          <a:latin typeface="微軟正黑體"/>
          <a:ea typeface="微軟正黑體"/>
          <a:cs typeface="微軟正黑體"/>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微軟正黑體"/>
          <a:ea typeface="微軟正黑體"/>
          <a:cs typeface="微軟正黑體"/>
        </a:defRPr>
      </a:lvl1pPr>
      <a:lvl2pPr marL="742950" indent="-285750" algn="l" defTabSz="457200" rtl="0" eaLnBrk="1" latinLnBrk="0" hangingPunct="1">
        <a:spcBef>
          <a:spcPct val="20000"/>
        </a:spcBef>
        <a:buFont typeface="Arial"/>
        <a:buChar char="–"/>
        <a:defRPr sz="2400" kern="1200">
          <a:solidFill>
            <a:schemeClr val="tx1"/>
          </a:solidFill>
          <a:latin typeface="微軟正黑體"/>
          <a:ea typeface="微軟正黑體"/>
          <a:cs typeface="微軟正黑體"/>
        </a:defRPr>
      </a:lvl2pPr>
      <a:lvl3pPr marL="1143000" indent="-228600" algn="l" defTabSz="457200" rtl="0" eaLnBrk="1" latinLnBrk="0" hangingPunct="1">
        <a:spcBef>
          <a:spcPct val="20000"/>
        </a:spcBef>
        <a:buFont typeface="Arial"/>
        <a:buChar char="•"/>
        <a:defRPr sz="2400" kern="1200">
          <a:solidFill>
            <a:schemeClr val="tx1"/>
          </a:solidFill>
          <a:latin typeface="微軟正黑體"/>
          <a:ea typeface="微軟正黑體"/>
          <a:cs typeface="微軟正黑體"/>
        </a:defRPr>
      </a:lvl3pPr>
      <a:lvl4pPr marL="1600200" indent="-228600" algn="l" defTabSz="457200" rtl="0" eaLnBrk="1" latinLnBrk="0" hangingPunct="1">
        <a:spcBef>
          <a:spcPct val="20000"/>
        </a:spcBef>
        <a:buFont typeface="Arial"/>
        <a:buChar char="–"/>
        <a:defRPr sz="2400" kern="1200">
          <a:solidFill>
            <a:schemeClr val="tx1"/>
          </a:solidFill>
          <a:latin typeface="微軟正黑體"/>
          <a:ea typeface="微軟正黑體"/>
          <a:cs typeface="微軟正黑體"/>
        </a:defRPr>
      </a:lvl4pPr>
      <a:lvl5pPr marL="2057400" indent="-228600" algn="l" defTabSz="457200" rtl="0" eaLnBrk="1" latinLnBrk="0" hangingPunct="1">
        <a:spcBef>
          <a:spcPct val="20000"/>
        </a:spcBef>
        <a:buFont typeface="Arial"/>
        <a:buChar char="»"/>
        <a:defRPr sz="2400" kern="1200">
          <a:solidFill>
            <a:schemeClr val="tx1"/>
          </a:solidFill>
          <a:latin typeface="微軟正黑體"/>
          <a:ea typeface="微軟正黑體"/>
          <a:cs typeface="微軟正黑體"/>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13" Type="http://schemas.microsoft.com/office/2007/relationships/hdphoto" Target="../media/hdphoto3.wdp"/><Relationship Id="rId3" Type="http://schemas.openxmlformats.org/officeDocument/2006/relationships/image" Target="../media/image8.png"/><Relationship Id="rId7" Type="http://schemas.microsoft.com/office/2007/relationships/hdphoto" Target="../media/hdphoto2.wdp"/><Relationship Id="rId12"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2.png"/><Relationship Id="rId11" Type="http://schemas.microsoft.com/office/2007/relationships/hdphoto" Target="../media/hdphoto1.wdp"/><Relationship Id="rId5" Type="http://schemas.openxmlformats.org/officeDocument/2006/relationships/image" Target="../media/image14.jpeg"/><Relationship Id="rId10"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9186332" y="0"/>
            <a:ext cx="1763889" cy="2904655"/>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6" name="文字方塊 5"/>
          <p:cNvSpPr txBox="1"/>
          <p:nvPr/>
        </p:nvSpPr>
        <p:spPr>
          <a:xfrm>
            <a:off x="9242777" y="42333"/>
            <a:ext cx="1677938" cy="2862322"/>
          </a:xfrm>
          <a:prstGeom prst="rect">
            <a:avLst/>
          </a:prstGeom>
          <a:noFill/>
          <a:ln>
            <a:noFill/>
          </a:ln>
        </p:spPr>
        <p:txBody>
          <a:bodyPr wrap="none" rtlCol="0">
            <a:spAutoFit/>
          </a:bodyPr>
          <a:lstStyle/>
          <a:p>
            <a:r>
              <a:rPr kumimoji="1" lang="zh-TW" altLang="en-US" sz="1200" dirty="0">
                <a:solidFill>
                  <a:schemeClr val="bg1"/>
                </a:solidFill>
                <a:latin typeface="微軟正黑體"/>
                <a:ea typeface="微軟正黑體"/>
                <a:cs typeface="微軟正黑體"/>
              </a:rPr>
              <a:t>字型</a:t>
            </a:r>
            <a:r>
              <a:rPr kumimoji="1" lang="zh-TW" altLang="en-US" sz="1200" dirty="0">
                <a:solidFill>
                  <a:schemeClr val="bg1"/>
                </a:solidFill>
              </a:rPr>
              <a:t>：</a:t>
            </a:r>
            <a:r>
              <a:rPr kumimoji="1" lang="en-US" altLang="zh-TW" sz="1200" dirty="0">
                <a:solidFill>
                  <a:schemeClr val="bg1"/>
                </a:solidFill>
              </a:rPr>
              <a:t>Arial /</a:t>
            </a:r>
            <a:r>
              <a:rPr kumimoji="1" lang="zh-TW" altLang="en-US" sz="1200" dirty="0">
                <a:solidFill>
                  <a:schemeClr val="bg1"/>
                </a:solidFill>
              </a:rPr>
              <a:t> </a:t>
            </a:r>
            <a:r>
              <a:rPr kumimoji="1" lang="zh-TW" altLang="en-US" sz="1200" dirty="0">
                <a:solidFill>
                  <a:schemeClr val="bg1"/>
                </a:solidFill>
                <a:latin typeface="微軟正黑體"/>
                <a:ea typeface="微軟正黑體"/>
                <a:cs typeface="微軟正黑體"/>
              </a:rPr>
              <a:t>微軟正黑</a:t>
            </a:r>
            <a:endParaRPr kumimoji="1" lang="en-US" altLang="zh-TW" sz="1200" dirty="0">
              <a:solidFill>
                <a:schemeClr val="bg1"/>
              </a:solidFill>
              <a:latin typeface="微軟正黑體"/>
              <a:ea typeface="微軟正黑體"/>
              <a:cs typeface="微軟正黑體"/>
            </a:endParaRPr>
          </a:p>
          <a:p>
            <a:r>
              <a:rPr kumimoji="1" lang="zh-TW" altLang="en-US" sz="1200" dirty="0">
                <a:solidFill>
                  <a:schemeClr val="bg1"/>
                </a:solidFill>
                <a:latin typeface="微軟正黑體"/>
                <a:ea typeface="微軟正黑體"/>
                <a:cs typeface="微軟正黑體"/>
              </a:rPr>
              <a:t>顏色</a:t>
            </a:r>
            <a:r>
              <a:rPr kumimoji="1" lang="zh-TW" altLang="en-US" sz="1200" dirty="0">
                <a:solidFill>
                  <a:schemeClr val="bg1"/>
                </a:solidFill>
              </a:rPr>
              <a:t>：</a:t>
            </a:r>
            <a:endParaRPr kumimoji="1" lang="en-US" altLang="zh-TW" sz="1200" dirty="0">
              <a:solidFill>
                <a:schemeClr val="bg1"/>
              </a:solidFill>
            </a:endParaRPr>
          </a:p>
          <a:p>
            <a:endParaRPr kumimoji="1" lang="en-US" altLang="zh-TW" sz="1200" dirty="0">
              <a:solidFill>
                <a:schemeClr val="bg1"/>
              </a:solidFill>
            </a:endParaRPr>
          </a:p>
          <a:p>
            <a:endParaRPr kumimoji="1" lang="en-US" altLang="zh-TW" sz="1200" dirty="0">
              <a:solidFill>
                <a:schemeClr val="bg1"/>
              </a:solidFill>
            </a:endParaRPr>
          </a:p>
          <a:p>
            <a:endParaRPr kumimoji="1" lang="en-US" altLang="zh-TW" sz="1200" dirty="0">
              <a:solidFill>
                <a:schemeClr val="bg1"/>
              </a:solidFill>
            </a:endParaRPr>
          </a:p>
          <a:p>
            <a:endParaRPr kumimoji="1" lang="en-US" altLang="zh-TW" sz="1200" dirty="0">
              <a:solidFill>
                <a:schemeClr val="bg1"/>
              </a:solidFill>
            </a:endParaRPr>
          </a:p>
          <a:p>
            <a:endParaRPr kumimoji="1" lang="en-US" altLang="zh-TW" sz="1200" dirty="0">
              <a:solidFill>
                <a:schemeClr val="bg1"/>
              </a:solidFill>
            </a:endParaRPr>
          </a:p>
          <a:p>
            <a:endParaRPr kumimoji="1" lang="en-US" altLang="zh-TW" sz="1200" dirty="0">
              <a:solidFill>
                <a:schemeClr val="bg1"/>
              </a:solidFill>
            </a:endParaRPr>
          </a:p>
          <a:p>
            <a:endParaRPr kumimoji="1" lang="en-US" altLang="zh-TW" sz="1200" dirty="0">
              <a:solidFill>
                <a:schemeClr val="bg1"/>
              </a:solidFill>
            </a:endParaRPr>
          </a:p>
          <a:p>
            <a:endParaRPr kumimoji="1" lang="en-US" altLang="zh-TW" sz="1200" dirty="0">
              <a:solidFill>
                <a:schemeClr val="bg1"/>
              </a:solidFill>
            </a:endParaRPr>
          </a:p>
          <a:p>
            <a:endParaRPr kumimoji="1" lang="en-US" altLang="zh-TW" sz="1200" dirty="0">
              <a:solidFill>
                <a:schemeClr val="bg1"/>
              </a:solidFill>
            </a:endParaRPr>
          </a:p>
          <a:p>
            <a:endParaRPr kumimoji="1" lang="en-US" altLang="zh-TW" sz="1200" dirty="0">
              <a:solidFill>
                <a:schemeClr val="bg1"/>
              </a:solidFill>
            </a:endParaRPr>
          </a:p>
          <a:p>
            <a:r>
              <a:rPr kumimoji="1" lang="zh-TW" altLang="en-US" sz="1200" dirty="0">
                <a:solidFill>
                  <a:schemeClr val="bg1"/>
                </a:solidFill>
                <a:latin typeface="微軟正黑體"/>
                <a:ea typeface="微軟正黑體"/>
                <a:cs typeface="微軟正黑體"/>
              </a:rPr>
              <a:t>字級：</a:t>
            </a:r>
            <a:endParaRPr kumimoji="1" lang="en-US" altLang="zh-TW" sz="1200" dirty="0">
              <a:solidFill>
                <a:schemeClr val="bg1"/>
              </a:solidFill>
              <a:latin typeface="微軟正黑體"/>
              <a:ea typeface="微軟正黑體"/>
              <a:cs typeface="微軟正黑體"/>
            </a:endParaRPr>
          </a:p>
          <a:p>
            <a:r>
              <a:rPr kumimoji="1" lang="zh-TW" altLang="en-US" sz="1200" dirty="0">
                <a:solidFill>
                  <a:schemeClr val="bg1"/>
                </a:solidFill>
                <a:latin typeface="微軟正黑體"/>
                <a:ea typeface="微軟正黑體"/>
                <a:cs typeface="微軟正黑體"/>
              </a:rPr>
              <a:t>大標題</a:t>
            </a:r>
            <a:r>
              <a:rPr kumimoji="1" lang="en-US" altLang="zh-TW" sz="1200" dirty="0">
                <a:solidFill>
                  <a:schemeClr val="bg1"/>
                </a:solidFill>
                <a:latin typeface="微軟正黑體"/>
                <a:ea typeface="微軟正黑體"/>
                <a:cs typeface="微軟正黑體"/>
              </a:rPr>
              <a:t>(</a:t>
            </a:r>
            <a:r>
              <a:rPr kumimoji="1" lang="zh-TW" altLang="en-US" sz="1200" dirty="0">
                <a:solidFill>
                  <a:schemeClr val="bg1"/>
                </a:solidFill>
                <a:latin typeface="微軟正黑體"/>
                <a:ea typeface="微軟正黑體"/>
                <a:cs typeface="微軟正黑體"/>
              </a:rPr>
              <a:t>粗體</a:t>
            </a:r>
            <a:r>
              <a:rPr kumimoji="1" lang="en-US" altLang="zh-TW" sz="1200" dirty="0">
                <a:solidFill>
                  <a:schemeClr val="bg1"/>
                </a:solidFill>
                <a:latin typeface="微軟正黑體"/>
                <a:ea typeface="微軟正黑體"/>
                <a:cs typeface="微軟正黑體"/>
              </a:rPr>
              <a:t>)</a:t>
            </a:r>
            <a:r>
              <a:rPr kumimoji="1" lang="zh-TW" altLang="en-US" sz="1200" dirty="0">
                <a:solidFill>
                  <a:schemeClr val="bg1"/>
                </a:solidFill>
                <a:latin typeface="微軟正黑體"/>
                <a:ea typeface="微軟正黑體"/>
                <a:cs typeface="微軟正黑體"/>
              </a:rPr>
              <a:t>：</a:t>
            </a:r>
            <a:r>
              <a:rPr kumimoji="1" lang="zh-TW" altLang="zh-TW" sz="1200" dirty="0">
                <a:solidFill>
                  <a:schemeClr val="bg1"/>
                </a:solidFill>
                <a:latin typeface="微軟正黑體"/>
                <a:ea typeface="微軟正黑體"/>
                <a:cs typeface="微軟正黑體"/>
              </a:rPr>
              <a:t>3</a:t>
            </a:r>
            <a:r>
              <a:rPr kumimoji="1" lang="en-US" altLang="zh-TW" sz="1200" dirty="0">
                <a:solidFill>
                  <a:schemeClr val="bg1"/>
                </a:solidFill>
                <a:latin typeface="微軟正黑體"/>
                <a:ea typeface="微軟正黑體"/>
                <a:cs typeface="微軟正黑體"/>
              </a:rPr>
              <a:t>8pt</a:t>
            </a:r>
          </a:p>
          <a:p>
            <a:r>
              <a:rPr kumimoji="1" lang="zh-TW" altLang="en-US" sz="1200" dirty="0">
                <a:solidFill>
                  <a:schemeClr val="bg1"/>
                </a:solidFill>
                <a:latin typeface="微軟正黑體"/>
                <a:ea typeface="微軟正黑體"/>
                <a:cs typeface="微軟正黑體"/>
              </a:rPr>
              <a:t>副標題：</a:t>
            </a:r>
            <a:r>
              <a:rPr kumimoji="1" lang="en-US" altLang="zh-TW" sz="1200" dirty="0">
                <a:solidFill>
                  <a:schemeClr val="bg1"/>
                </a:solidFill>
                <a:latin typeface="微軟正黑體"/>
                <a:ea typeface="微軟正黑體"/>
                <a:cs typeface="微軟正黑體"/>
              </a:rPr>
              <a:t>24pt</a:t>
            </a:r>
          </a:p>
        </p:txBody>
      </p:sp>
      <p:sp>
        <p:nvSpPr>
          <p:cNvPr id="2" name="標題 1"/>
          <p:cNvSpPr>
            <a:spLocks noGrp="1"/>
          </p:cNvSpPr>
          <p:nvPr>
            <p:ph type="ctrTitle"/>
          </p:nvPr>
        </p:nvSpPr>
        <p:spPr>
          <a:xfrm>
            <a:off x="3203848" y="1772817"/>
            <a:ext cx="5982484" cy="1656184"/>
          </a:xfrm>
        </p:spPr>
        <p:txBody>
          <a:bodyPr>
            <a:normAutofit fontScale="90000"/>
          </a:bodyPr>
          <a:lstStyle/>
          <a:p>
            <a:pPr algn="l"/>
            <a:r>
              <a:rPr kumimoji="1" lang="en-US" altLang="zh-TW" sz="4000" b="1" dirty="0"/>
              <a:t>DS410f Series Industrial 6GF+2GC+2GT L2 Gigabit Managed Fiber Switch</a:t>
            </a:r>
            <a:endParaRPr kumimoji="1" lang="zh-TW" altLang="en-US" sz="3800" b="1" dirty="0">
              <a:latin typeface="微軟正黑體"/>
              <a:ea typeface="微軟正黑體"/>
              <a:cs typeface="微軟正黑體"/>
            </a:endParaRPr>
          </a:p>
        </p:txBody>
      </p:sp>
      <p:sp>
        <p:nvSpPr>
          <p:cNvPr id="3" name="子標題 2"/>
          <p:cNvSpPr>
            <a:spLocks noGrp="1"/>
          </p:cNvSpPr>
          <p:nvPr>
            <p:ph type="subTitle" idx="1"/>
          </p:nvPr>
        </p:nvSpPr>
        <p:spPr>
          <a:xfrm>
            <a:off x="3825875" y="3216275"/>
            <a:ext cx="5124450" cy="1436861"/>
          </a:xfrm>
        </p:spPr>
        <p:txBody>
          <a:bodyPr>
            <a:normAutofit/>
          </a:bodyPr>
          <a:lstStyle/>
          <a:p>
            <a:endParaRPr kumimoji="1" lang="en-US" altLang="zh-TW" sz="2400" dirty="0">
              <a:latin typeface="微軟正黑體"/>
              <a:ea typeface="微軟正黑體"/>
              <a:cs typeface="微軟正黑體"/>
            </a:endParaRPr>
          </a:p>
          <a:p>
            <a:endParaRPr kumimoji="1" lang="en-US" altLang="zh-TW" sz="2400" dirty="0">
              <a:latin typeface="微軟正黑體"/>
              <a:ea typeface="微軟正黑體"/>
              <a:cs typeface="微軟正黑體"/>
            </a:endParaRPr>
          </a:p>
          <a:p>
            <a:r>
              <a:rPr kumimoji="1" lang="en-US" altLang="zh-TW" sz="2400" dirty="0">
                <a:latin typeface="微軟正黑體"/>
                <a:ea typeface="微軟正黑體"/>
                <a:cs typeface="微軟正黑體"/>
              </a:rPr>
              <a:t>WoMaster PDM</a:t>
            </a:r>
          </a:p>
        </p:txBody>
      </p:sp>
      <p:pic>
        <p:nvPicPr>
          <p:cNvPr id="5" name="圖片 4" descr="1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2596" y="554008"/>
            <a:ext cx="1543228" cy="1594669"/>
          </a:xfrm>
          <a:prstGeom prst="rect">
            <a:avLst/>
          </a:prstGeom>
        </p:spPr>
      </p:pic>
    </p:spTree>
    <p:extLst>
      <p:ext uri="{BB962C8B-B14F-4D97-AF65-F5344CB8AC3E}">
        <p14:creationId xmlns:p14="http://schemas.microsoft.com/office/powerpoint/2010/main" val="47533658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663" y="3407739"/>
            <a:ext cx="173355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descr="E:\Job\WoM project\0.Switch\DS410\產品圖\DS410-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8661" y="3262235"/>
            <a:ext cx="2024872" cy="282672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en-US" altLang="zh-TW" b="1" dirty="0"/>
              <a:t>DS410 By Request </a:t>
            </a:r>
            <a:endParaRPr lang="zh-TW" altLang="en-US" b="1" dirty="0"/>
          </a:p>
        </p:txBody>
      </p:sp>
      <p:sp>
        <p:nvSpPr>
          <p:cNvPr id="3" name="內容版面配置區 2"/>
          <p:cNvSpPr>
            <a:spLocks noGrp="1"/>
          </p:cNvSpPr>
          <p:nvPr>
            <p:ph idx="1"/>
          </p:nvPr>
        </p:nvSpPr>
        <p:spPr>
          <a:xfrm>
            <a:off x="457200" y="1013093"/>
            <a:ext cx="8229600" cy="1911851"/>
          </a:xfrm>
        </p:spPr>
        <p:txBody>
          <a:bodyPr>
            <a:normAutofit/>
          </a:bodyPr>
          <a:lstStyle/>
          <a:p>
            <a:r>
              <a:rPr lang="en-US" altLang="zh-TW" sz="2000" b="1" dirty="0">
                <a:solidFill>
                  <a:srgbClr val="0000CC"/>
                </a:solidFill>
              </a:rPr>
              <a:t>DS410f: High Fiber ports Access switch for the field applications, up to 8 Gigabit/100M Fiber ports</a:t>
            </a:r>
          </a:p>
          <a:p>
            <a:r>
              <a:rPr lang="en-US" altLang="zh-TW" sz="2000" b="1" dirty="0">
                <a:solidFill>
                  <a:srgbClr val="0000CC"/>
                </a:solidFill>
              </a:rPr>
              <a:t>DS410: 8/7/6GT + 2/3/4 100/1000M SFP, up to 4 1000/100M SFP</a:t>
            </a:r>
          </a:p>
          <a:p>
            <a:r>
              <a:rPr lang="en-US" altLang="zh-TW" sz="2000" b="1" dirty="0">
                <a:solidFill>
                  <a:srgbClr val="0000CC"/>
                </a:solidFill>
              </a:rPr>
              <a:t>2 Combo Port design, L2 Management, Cost Effective… </a:t>
            </a:r>
          </a:p>
        </p:txBody>
      </p:sp>
      <p:sp>
        <p:nvSpPr>
          <p:cNvPr id="9" name="橢圓 8"/>
          <p:cNvSpPr/>
          <p:nvPr/>
        </p:nvSpPr>
        <p:spPr>
          <a:xfrm>
            <a:off x="1483805" y="3092798"/>
            <a:ext cx="1287417" cy="5645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dirty="0"/>
              <a:t>8xGiga SFP</a:t>
            </a:r>
            <a:endParaRPr lang="zh-TW" altLang="en-US" sz="1400" b="1" dirty="0"/>
          </a:p>
        </p:txBody>
      </p:sp>
      <p:sp>
        <p:nvSpPr>
          <p:cNvPr id="4" name="矩形 3"/>
          <p:cNvSpPr/>
          <p:nvPr/>
        </p:nvSpPr>
        <p:spPr>
          <a:xfrm>
            <a:off x="2573492" y="3982315"/>
            <a:ext cx="504056" cy="648072"/>
          </a:xfrm>
          <a:prstGeom prst="rect">
            <a:avLst/>
          </a:prstGeom>
          <a:noFill/>
          <a:ln w="28575">
            <a:solidFill>
              <a:srgbClr val="0000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10" name="矩形 9"/>
          <p:cNvSpPr/>
          <p:nvPr/>
        </p:nvSpPr>
        <p:spPr>
          <a:xfrm>
            <a:off x="5679299" y="3982315"/>
            <a:ext cx="504056" cy="648072"/>
          </a:xfrm>
          <a:prstGeom prst="rect">
            <a:avLst/>
          </a:prstGeom>
          <a:noFill/>
          <a:ln w="28575">
            <a:solidFill>
              <a:srgbClr val="0000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cxnSp>
        <p:nvCxnSpPr>
          <p:cNvPr id="8" name="直線單箭頭接點 7"/>
          <p:cNvCxnSpPr>
            <a:stCxn id="4" idx="3"/>
            <a:endCxn id="10" idx="1"/>
          </p:cNvCxnSpPr>
          <p:nvPr/>
        </p:nvCxnSpPr>
        <p:spPr>
          <a:xfrm>
            <a:off x="3077548" y="4306351"/>
            <a:ext cx="2601751" cy="0"/>
          </a:xfrm>
          <a:prstGeom prst="straightConnector1">
            <a:avLst/>
          </a:prstGeom>
          <a:ln w="12700">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1" name="矩形 10"/>
          <p:cNvSpPr/>
          <p:nvPr/>
        </p:nvSpPr>
        <p:spPr>
          <a:xfrm>
            <a:off x="2966490" y="5989247"/>
            <a:ext cx="864339" cy="369332"/>
          </a:xfrm>
          <a:prstGeom prst="rect">
            <a:avLst/>
          </a:prstGeom>
        </p:spPr>
        <p:txBody>
          <a:bodyPr wrap="none">
            <a:spAutoFit/>
          </a:bodyPr>
          <a:lstStyle/>
          <a:p>
            <a:r>
              <a:rPr lang="en-US" altLang="zh-TW" b="1" dirty="0"/>
              <a:t>DS410f</a:t>
            </a:r>
            <a:endParaRPr lang="zh-TW" altLang="en-US" dirty="0"/>
          </a:p>
        </p:txBody>
      </p:sp>
      <p:sp>
        <p:nvSpPr>
          <p:cNvPr id="15" name="矩形 14"/>
          <p:cNvSpPr/>
          <p:nvPr/>
        </p:nvSpPr>
        <p:spPr>
          <a:xfrm>
            <a:off x="6155680" y="5989247"/>
            <a:ext cx="843501" cy="369332"/>
          </a:xfrm>
          <a:prstGeom prst="rect">
            <a:avLst/>
          </a:prstGeom>
        </p:spPr>
        <p:txBody>
          <a:bodyPr wrap="none">
            <a:spAutoFit/>
          </a:bodyPr>
          <a:lstStyle/>
          <a:p>
            <a:r>
              <a:rPr lang="en-US" altLang="zh-TW" b="1" dirty="0"/>
              <a:t>DS410 </a:t>
            </a:r>
            <a:endParaRPr lang="zh-TW" altLang="en-US" dirty="0"/>
          </a:p>
        </p:txBody>
      </p:sp>
    </p:spTree>
    <p:extLst>
      <p:ext uri="{BB962C8B-B14F-4D97-AF65-F5344CB8AC3E}">
        <p14:creationId xmlns:p14="http://schemas.microsoft.com/office/powerpoint/2010/main" val="1600319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DS410F, High Scalability Fiber Network</a:t>
            </a:r>
            <a:endParaRPr lang="zh-TW" alt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38548"/>
            <a:ext cx="8229600" cy="4049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03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DS410f Product Overview</a:t>
            </a:r>
            <a:endParaRPr lang="zh-TW" altLang="en-US" dirty="0"/>
          </a:p>
        </p:txBody>
      </p:sp>
      <p:sp>
        <p:nvSpPr>
          <p:cNvPr id="3" name="內容版面配置區 2"/>
          <p:cNvSpPr>
            <a:spLocks noGrp="1"/>
          </p:cNvSpPr>
          <p:nvPr>
            <p:ph idx="1"/>
          </p:nvPr>
        </p:nvSpPr>
        <p:spPr>
          <a:xfrm>
            <a:off x="457200" y="1412274"/>
            <a:ext cx="5554960" cy="5113070"/>
          </a:xfrm>
        </p:spPr>
        <p:txBody>
          <a:bodyPr>
            <a:noAutofit/>
          </a:bodyPr>
          <a:lstStyle/>
          <a:p>
            <a:r>
              <a:rPr lang="en-US" altLang="zh-TW" sz="1600" b="1" dirty="0">
                <a:solidFill>
                  <a:srgbClr val="0000CC"/>
                </a:solidFill>
              </a:rPr>
              <a:t>Rugged High Fiber ports </a:t>
            </a:r>
            <a:r>
              <a:rPr lang="en-US" altLang="zh-TW" sz="1600" dirty="0"/>
              <a:t>Access switch for the field applications</a:t>
            </a:r>
          </a:p>
          <a:p>
            <a:r>
              <a:rPr lang="en-US" altLang="zh-TW" sz="1600" dirty="0"/>
              <a:t>Low Cost Industrial Switch for entry-level management switch</a:t>
            </a:r>
          </a:p>
          <a:p>
            <a:r>
              <a:rPr lang="en-US" altLang="zh-TW" sz="1600" dirty="0"/>
              <a:t>Up to 8x 100/1000M Fiber Ports, easy to aggregate end nodes with Fiber uplink</a:t>
            </a:r>
          </a:p>
          <a:p>
            <a:r>
              <a:rPr lang="en-US" altLang="zh-TW" sz="1600" dirty="0"/>
              <a:t>2 copper + 2x Copper combo with Fiber ports</a:t>
            </a:r>
          </a:p>
          <a:p>
            <a:r>
              <a:rPr lang="en-US" altLang="zh-TW" sz="1600" dirty="0"/>
              <a:t>SFP Copper Transceiver</a:t>
            </a:r>
          </a:p>
          <a:p>
            <a:r>
              <a:rPr lang="en-US" altLang="zh-TW" sz="1600" dirty="0"/>
              <a:t>L2 Management, VLAN, </a:t>
            </a:r>
            <a:r>
              <a:rPr lang="en-US" altLang="zh-TW" sz="1600" dirty="0" err="1"/>
              <a:t>QoS</a:t>
            </a:r>
            <a:r>
              <a:rPr lang="en-US" altLang="zh-TW" sz="1600" dirty="0"/>
              <a:t>, IGMP Snooping, LACP/Trunk, LLDP, Loop Protection…etc.</a:t>
            </a:r>
          </a:p>
          <a:p>
            <a:r>
              <a:rPr lang="en-US" altLang="zh-TW" sz="1600" dirty="0"/>
              <a:t>RSTP/STP recovery protocol</a:t>
            </a:r>
          </a:p>
          <a:p>
            <a:r>
              <a:rPr lang="en-US" altLang="zh-TW" sz="1600" dirty="0"/>
              <a:t>Cyber Security: 802.1x RADIUS, IP/Port Security, Port Enable/Disable, ACL</a:t>
            </a:r>
          </a:p>
          <a:p>
            <a:r>
              <a:rPr lang="en-US" altLang="zh-TW" sz="1600" dirty="0"/>
              <a:t>Link Failure Relay Output Alarm</a:t>
            </a:r>
          </a:p>
          <a:p>
            <a:r>
              <a:rPr lang="en-US" altLang="zh-TW" sz="1600" dirty="0"/>
              <a:t>Rugged Design with Dual 10~60Vin,</a:t>
            </a:r>
            <a:r>
              <a:rPr lang="zh-TW" altLang="en-US" sz="1600" b="1" dirty="0">
                <a:latin typeface="Arial" panose="020B0604020202020204" pitchFamily="34" charset="0"/>
                <a:cs typeface="Arial" panose="020B0604020202020204" pitchFamily="34" charset="0"/>
              </a:rPr>
              <a:t> </a:t>
            </a:r>
            <a:r>
              <a:rPr lang="en-US" altLang="zh-TW" sz="1600" b="1" dirty="0">
                <a:latin typeface="Arial" panose="020B0604020202020204" pitchFamily="34" charset="0"/>
                <a:cs typeface="Arial" panose="020B0604020202020204" pitchFamily="34" charset="0"/>
              </a:rPr>
              <a:t>-40~75</a:t>
            </a:r>
            <a:r>
              <a:rPr lang="en-US" altLang="zh-TW" sz="1600" b="1" baseline="30000" dirty="0">
                <a:latin typeface="Arial" panose="020B0604020202020204" pitchFamily="34" charset="0"/>
                <a:cs typeface="Arial" panose="020B0604020202020204" pitchFamily="34" charset="0"/>
              </a:rPr>
              <a:t>o</a:t>
            </a:r>
            <a:r>
              <a:rPr lang="en-US" altLang="zh-TW" sz="1600" b="1" dirty="0">
                <a:latin typeface="Arial" panose="020B0604020202020204" pitchFamily="34" charset="0"/>
                <a:cs typeface="Arial" panose="020B0604020202020204" pitchFamily="34" charset="0"/>
              </a:rPr>
              <a:t>C, </a:t>
            </a:r>
            <a:r>
              <a:rPr lang="en-US" altLang="zh-TW" sz="1600" dirty="0">
                <a:latin typeface="Arial" panose="020B0604020202020204" pitchFamily="34" charset="0"/>
                <a:cs typeface="Arial" panose="020B0604020202020204" pitchFamily="34" charset="0"/>
              </a:rPr>
              <a:t>IEC 61000-6-2/4 Heavy Industrial &amp; EN50121-4 compliance</a:t>
            </a:r>
            <a:endParaRPr lang="en-US" altLang="zh-TW" sz="1600" b="1" dirty="0">
              <a:latin typeface="Arial" panose="020B0604020202020204" pitchFamily="34" charset="0"/>
              <a:cs typeface="Arial" panose="020B0604020202020204" pitchFamily="34" charset="0"/>
            </a:endParaRPr>
          </a:p>
          <a:p>
            <a:r>
              <a:rPr lang="en-US" altLang="zh-TW" sz="1600" dirty="0"/>
              <a:t>Optional 8xCopper DS410 By Request.</a:t>
            </a:r>
          </a:p>
          <a:p>
            <a:r>
              <a:rPr lang="en-US" altLang="zh-TW" sz="1600" dirty="0"/>
              <a:t>Optional Accessory includes Fiber SFP Transceiver, Copper SFP Transceiver and Media Convertor</a:t>
            </a:r>
          </a:p>
          <a:p>
            <a:endParaRPr lang="en-US" altLang="zh-TW" sz="1600" dirty="0"/>
          </a:p>
          <a:p>
            <a:endParaRPr lang="zh-TW" altLang="en-US" sz="1800" dirty="0"/>
          </a:p>
        </p:txBody>
      </p:sp>
      <p:pic>
        <p:nvPicPr>
          <p:cNvPr id="5" name="Picture 2" descr="E:\Job\WoM project\0.Switch\DS410\產品圖\DS410-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149" y="1667940"/>
            <a:ext cx="2321193" cy="32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6" descr="IEC61000.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1249" y="5844404"/>
            <a:ext cx="847344" cy="326136"/>
          </a:xfrm>
          <a:prstGeom prst="rect">
            <a:avLst/>
          </a:prstGeom>
        </p:spPr>
      </p:pic>
      <p:pic>
        <p:nvPicPr>
          <p:cNvPr id="8" name="圖片 7" descr="C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0028" y="5878314"/>
            <a:ext cx="379478" cy="271934"/>
          </a:xfrm>
          <a:prstGeom prst="rect">
            <a:avLst/>
          </a:prstGeom>
        </p:spPr>
      </p:pic>
      <p:pic>
        <p:nvPicPr>
          <p:cNvPr id="9" name="圖片 8" descr="FC.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2431" y="5901209"/>
            <a:ext cx="339867" cy="280705"/>
          </a:xfrm>
          <a:prstGeom prst="rect">
            <a:avLst/>
          </a:prstGeom>
        </p:spPr>
      </p:pic>
      <p:sp>
        <p:nvSpPr>
          <p:cNvPr id="6" name="矩形 5"/>
          <p:cNvSpPr/>
          <p:nvPr/>
        </p:nvSpPr>
        <p:spPr>
          <a:xfrm>
            <a:off x="7030200" y="4907940"/>
            <a:ext cx="864339" cy="369332"/>
          </a:xfrm>
          <a:prstGeom prst="rect">
            <a:avLst/>
          </a:prstGeom>
        </p:spPr>
        <p:txBody>
          <a:bodyPr wrap="none">
            <a:spAutoFit/>
          </a:bodyPr>
          <a:lstStyle/>
          <a:p>
            <a:r>
              <a:rPr lang="en-US" altLang="zh-TW" b="1" dirty="0">
                <a:solidFill>
                  <a:srgbClr val="0000CC"/>
                </a:solidFill>
              </a:rPr>
              <a:t>DS410f</a:t>
            </a:r>
            <a:endParaRPr lang="zh-TW" altLang="en-US" b="1" dirty="0">
              <a:solidFill>
                <a:srgbClr val="0000CC"/>
              </a:solidFill>
            </a:endParaRPr>
          </a:p>
        </p:txBody>
      </p:sp>
    </p:spTree>
    <p:extLst>
      <p:ext uri="{BB962C8B-B14F-4D97-AF65-F5344CB8AC3E}">
        <p14:creationId xmlns:p14="http://schemas.microsoft.com/office/powerpoint/2010/main" val="1019884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標題 34"/>
          <p:cNvSpPr>
            <a:spLocks noGrp="1"/>
          </p:cNvSpPr>
          <p:nvPr>
            <p:ph type="title"/>
          </p:nvPr>
        </p:nvSpPr>
        <p:spPr/>
        <p:txBody>
          <a:bodyPr/>
          <a:lstStyle/>
          <a:p>
            <a:r>
              <a:rPr lang="en-US" altLang="zh-TW" dirty="0"/>
              <a:t>DS410f Product Appearance</a:t>
            </a:r>
            <a:endParaRPr lang="zh-TW" altLang="en-US" dirty="0"/>
          </a:p>
        </p:txBody>
      </p:sp>
      <p:pic>
        <p:nvPicPr>
          <p:cNvPr id="16" name="Picture 2" descr="E:\Job\WoM project\0.Switch\DS410\產品圖\DS410-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2944" y="1879781"/>
            <a:ext cx="2321193" cy="3240000"/>
          </a:xfrm>
          <a:prstGeom prst="rect">
            <a:avLst/>
          </a:prstGeom>
          <a:noFill/>
          <a:extLst>
            <a:ext uri="{909E8E84-426E-40DD-AFC4-6F175D3DCCD1}">
              <a14:hiddenFill xmlns:a14="http://schemas.microsoft.com/office/drawing/2010/main">
                <a:solidFill>
                  <a:srgbClr val="FFFFFF"/>
                </a:solidFill>
              </a14:hiddenFill>
            </a:ext>
          </a:extLst>
        </p:spPr>
      </p:pic>
      <p:sp>
        <p:nvSpPr>
          <p:cNvPr id="17" name="文字方塊 16"/>
          <p:cNvSpPr txBox="1"/>
          <p:nvPr/>
        </p:nvSpPr>
        <p:spPr>
          <a:xfrm>
            <a:off x="5370296" y="5313982"/>
            <a:ext cx="2226040" cy="923330"/>
          </a:xfrm>
          <a:prstGeom prst="rect">
            <a:avLst/>
          </a:prstGeom>
          <a:noFill/>
        </p:spPr>
        <p:txBody>
          <a:bodyPr wrap="square" rtlCol="0">
            <a:spAutoFit/>
          </a:bodyPr>
          <a:lstStyle/>
          <a:p>
            <a:r>
              <a:rPr kumimoji="1" lang="en-US" altLang="zh-TW" sz="1600" b="1" dirty="0">
                <a:latin typeface="Arial" panose="020B0604020202020204" pitchFamily="34" charset="0"/>
                <a:cs typeface="Arial" panose="020B0604020202020204" pitchFamily="34" charset="0"/>
              </a:rPr>
              <a:t>Integrated Power </a:t>
            </a:r>
          </a:p>
          <a:p>
            <a:r>
              <a:rPr kumimoji="1" lang="en-US" altLang="zh-TW" sz="1600" b="1" dirty="0">
                <a:latin typeface="Arial" panose="020B0604020202020204" pitchFamily="34" charset="0"/>
                <a:cs typeface="Arial" panose="020B0604020202020204" pitchFamily="34" charset="0"/>
              </a:rPr>
              <a:t>Connector</a:t>
            </a:r>
          </a:p>
          <a:p>
            <a:r>
              <a:rPr lang="zh-TW" altLang="en-US" sz="1100" dirty="0">
                <a:latin typeface="Arial" panose="020B0604020202020204" pitchFamily="34" charset="0"/>
                <a:cs typeface="Arial" panose="020B0604020202020204" pitchFamily="34" charset="0"/>
              </a:rPr>
              <a:t>・</a:t>
            </a:r>
            <a:r>
              <a:rPr lang="en-US" altLang="zh-TW" sz="1100" dirty="0">
                <a:latin typeface="Arial" panose="020B0604020202020204" pitchFamily="34" charset="0"/>
                <a:cs typeface="Arial" panose="020B0604020202020204" pitchFamily="34" charset="0"/>
              </a:rPr>
              <a:t>1 x 4-pin terminal block for</a:t>
            </a:r>
            <a:r>
              <a:rPr kumimoji="1" lang="en-US" altLang="zh-TW" sz="1100" dirty="0">
                <a:latin typeface="Arial" panose="020B0604020202020204" pitchFamily="34" charset="0"/>
                <a:ea typeface="Heiti TC Light"/>
                <a:cs typeface="Arial" panose="020B0604020202020204" pitchFamily="34" charset="0"/>
              </a:rPr>
              <a:t>  </a:t>
            </a:r>
          </a:p>
          <a:p>
            <a:r>
              <a:rPr kumimoji="1" lang="en-US" altLang="zh-TW" sz="1100" dirty="0">
                <a:latin typeface="Arial" panose="020B0604020202020204" pitchFamily="34" charset="0"/>
                <a:cs typeface="Arial" panose="020B0604020202020204" pitchFamily="34" charset="0"/>
              </a:rPr>
              <a:t>    </a:t>
            </a:r>
            <a:r>
              <a:rPr lang="en-US" altLang="zh-TW" sz="1100" dirty="0">
                <a:latin typeface="Arial" panose="020B0604020202020204" pitchFamily="34" charset="0"/>
                <a:cs typeface="Arial" panose="020B0604020202020204" pitchFamily="34" charset="0"/>
              </a:rPr>
              <a:t>redundant power input</a:t>
            </a:r>
          </a:p>
        </p:txBody>
      </p:sp>
      <p:sp>
        <p:nvSpPr>
          <p:cNvPr id="18" name="文字方塊 17"/>
          <p:cNvSpPr txBox="1"/>
          <p:nvPr/>
        </p:nvSpPr>
        <p:spPr>
          <a:xfrm>
            <a:off x="6527044" y="2060848"/>
            <a:ext cx="2005396" cy="1184940"/>
          </a:xfrm>
          <a:prstGeom prst="rect">
            <a:avLst/>
          </a:prstGeom>
          <a:noFill/>
        </p:spPr>
        <p:txBody>
          <a:bodyPr wrap="square" rtlCol="0">
            <a:spAutoFit/>
          </a:bodyPr>
          <a:lstStyle/>
          <a:p>
            <a:r>
              <a:rPr kumimoji="1" lang="en-US" altLang="zh-TW" sz="1600" b="1" dirty="0">
                <a:latin typeface="Arial" panose="020B0604020202020204" pitchFamily="34" charset="0"/>
                <a:cs typeface="Arial" panose="020B0604020202020204" pitchFamily="34" charset="0"/>
              </a:rPr>
              <a:t>System LED</a:t>
            </a:r>
          </a:p>
          <a:p>
            <a:r>
              <a:rPr lang="zh-TW" altLang="en-US" sz="1100" dirty="0">
                <a:latin typeface="Arial" panose="020B0604020202020204" pitchFamily="34" charset="0"/>
                <a:cs typeface="Arial" panose="020B0604020202020204" pitchFamily="34" charset="0"/>
              </a:rPr>
              <a:t>・ </a:t>
            </a:r>
            <a:r>
              <a:rPr lang="en-US" altLang="zh-TW" sz="1100" dirty="0">
                <a:latin typeface="Arial" panose="020B0604020202020204" pitchFamily="34" charset="0"/>
                <a:cs typeface="Arial" panose="020B0604020202020204" pitchFamily="34" charset="0"/>
              </a:rPr>
              <a:t>1 x DI</a:t>
            </a:r>
          </a:p>
          <a:p>
            <a:pPr defTabSz="457200">
              <a:defRPr/>
            </a:pPr>
            <a:r>
              <a:rPr lang="zh-TW" altLang="en-US" sz="1100" dirty="0">
                <a:latin typeface="Arial" panose="020B0604020202020204" pitchFamily="34" charset="0"/>
                <a:cs typeface="Arial" panose="020B0604020202020204" pitchFamily="34" charset="0"/>
              </a:rPr>
              <a:t>・ </a:t>
            </a:r>
            <a:r>
              <a:rPr lang="en-US" altLang="zh-TW" sz="1100" dirty="0">
                <a:latin typeface="Arial" panose="020B0604020202020204" pitchFamily="34" charset="0"/>
                <a:cs typeface="Arial" panose="020B0604020202020204" pitchFamily="34" charset="0"/>
              </a:rPr>
              <a:t>1 x DO</a:t>
            </a:r>
          </a:p>
          <a:p>
            <a:pPr defTabSz="457200">
              <a:defRPr/>
            </a:pPr>
            <a:r>
              <a:rPr lang="zh-TW" altLang="en-US" sz="1100" dirty="0">
                <a:latin typeface="Arial" panose="020B0604020202020204" pitchFamily="34" charset="0"/>
                <a:cs typeface="Arial" panose="020B0604020202020204" pitchFamily="34" charset="0"/>
              </a:rPr>
              <a:t>・ </a:t>
            </a:r>
            <a:r>
              <a:rPr kumimoji="1" lang="en-US" altLang="zh-TW" sz="1100" dirty="0">
                <a:latin typeface="Arial" panose="020B0604020202020204" pitchFamily="34" charset="0"/>
                <a:cs typeface="Arial" panose="020B0604020202020204" pitchFamily="34" charset="0"/>
              </a:rPr>
              <a:t>1 </a:t>
            </a:r>
            <a:r>
              <a:rPr kumimoji="1" lang="en-US" altLang="zh-TW" sz="1100" dirty="0">
                <a:latin typeface="Arial" panose="020B0604020202020204" pitchFamily="34" charset="0"/>
                <a:ea typeface="Heiti TC Light"/>
                <a:cs typeface="Arial" panose="020B0604020202020204" pitchFamily="34" charset="0"/>
              </a:rPr>
              <a:t>x Ring status</a:t>
            </a:r>
          </a:p>
          <a:p>
            <a:r>
              <a:rPr lang="zh-TW" altLang="en-US" sz="1100" dirty="0">
                <a:latin typeface="Arial" panose="020B0604020202020204" pitchFamily="34" charset="0"/>
                <a:cs typeface="Arial" panose="020B0604020202020204" pitchFamily="34" charset="0"/>
              </a:rPr>
              <a:t>・ </a:t>
            </a:r>
            <a:r>
              <a:rPr lang="en-US" altLang="zh-TW" sz="1100" dirty="0">
                <a:latin typeface="Arial" panose="020B0604020202020204" pitchFamily="34" charset="0"/>
                <a:cs typeface="Arial" panose="020B0604020202020204" pitchFamily="34" charset="0"/>
              </a:rPr>
              <a:t>2 x Power</a:t>
            </a:r>
          </a:p>
          <a:p>
            <a:r>
              <a:rPr lang="zh-TW" altLang="en-US" sz="1100" dirty="0">
                <a:latin typeface="Arial" panose="020B0604020202020204" pitchFamily="34" charset="0"/>
                <a:cs typeface="Arial" panose="020B0604020202020204" pitchFamily="34" charset="0"/>
              </a:rPr>
              <a:t>・ </a:t>
            </a:r>
            <a:r>
              <a:rPr lang="en-US" altLang="zh-TW" sz="1100" dirty="0">
                <a:latin typeface="Arial" panose="020B0604020202020204" pitchFamily="34" charset="0"/>
                <a:cs typeface="Arial" panose="020B0604020202020204" pitchFamily="34" charset="0"/>
              </a:rPr>
              <a:t>1 x System Status</a:t>
            </a:r>
          </a:p>
        </p:txBody>
      </p:sp>
      <p:sp>
        <p:nvSpPr>
          <p:cNvPr id="19" name="文字方塊 18"/>
          <p:cNvSpPr txBox="1"/>
          <p:nvPr/>
        </p:nvSpPr>
        <p:spPr>
          <a:xfrm>
            <a:off x="6671061" y="3437549"/>
            <a:ext cx="1573347" cy="338554"/>
          </a:xfrm>
          <a:prstGeom prst="rect">
            <a:avLst/>
          </a:prstGeom>
          <a:noFill/>
        </p:spPr>
        <p:txBody>
          <a:bodyPr wrap="square" rtlCol="0">
            <a:spAutoFit/>
          </a:bodyPr>
          <a:lstStyle/>
          <a:p>
            <a:r>
              <a:rPr kumimoji="1" lang="en-US" altLang="zh-TW" sz="1600" b="1" dirty="0">
                <a:latin typeface="Arial" panose="020B0604020202020204" pitchFamily="34" charset="0"/>
                <a:cs typeface="Arial" panose="020B0604020202020204" pitchFamily="34" charset="0"/>
              </a:rPr>
              <a:t>DIN Clip</a:t>
            </a:r>
          </a:p>
        </p:txBody>
      </p:sp>
      <p:cxnSp>
        <p:nvCxnSpPr>
          <p:cNvPr id="20" name="直線單箭頭接點 19"/>
          <p:cNvCxnSpPr/>
          <p:nvPr/>
        </p:nvCxnSpPr>
        <p:spPr>
          <a:xfrm flipH="1">
            <a:off x="4873540" y="2597309"/>
            <a:ext cx="1491543" cy="634500"/>
          </a:xfrm>
          <a:prstGeom prst="straightConnector1">
            <a:avLst/>
          </a:prstGeom>
          <a:ln w="19050">
            <a:solidFill>
              <a:srgbClr val="0F71AB"/>
            </a:solidFill>
            <a:tailEnd type="arrow"/>
          </a:ln>
        </p:spPr>
        <p:style>
          <a:lnRef idx="2">
            <a:schemeClr val="accent1"/>
          </a:lnRef>
          <a:fillRef idx="0">
            <a:schemeClr val="accent1"/>
          </a:fillRef>
          <a:effectRef idx="1">
            <a:schemeClr val="accent1"/>
          </a:effectRef>
          <a:fontRef idx="minor">
            <a:schemeClr val="tx1"/>
          </a:fontRef>
        </p:style>
      </p:cxnSp>
      <p:sp>
        <p:nvSpPr>
          <p:cNvPr id="21" name="文字方塊 20"/>
          <p:cNvSpPr txBox="1"/>
          <p:nvPr/>
        </p:nvSpPr>
        <p:spPr>
          <a:xfrm>
            <a:off x="539552" y="1988840"/>
            <a:ext cx="2809544" cy="1938992"/>
          </a:xfrm>
          <a:prstGeom prst="rect">
            <a:avLst/>
          </a:prstGeom>
          <a:noFill/>
        </p:spPr>
        <p:txBody>
          <a:bodyPr wrap="square" rtlCol="0">
            <a:spAutoFit/>
          </a:bodyPr>
          <a:lstStyle/>
          <a:p>
            <a:r>
              <a:rPr lang="en-US" altLang="zh-TW" sz="1600" b="1" dirty="0">
                <a:latin typeface="Arial" panose="020B0604020202020204" pitchFamily="34" charset="0"/>
                <a:cs typeface="Arial" panose="020B0604020202020204" pitchFamily="34" charset="0"/>
              </a:rPr>
              <a:t>10-port Full Gigabit Ethernet</a:t>
            </a:r>
          </a:p>
          <a:p>
            <a:r>
              <a:rPr lang="en-US" altLang="zh-TW" sz="1100" b="1" dirty="0">
                <a:latin typeface="Arial" panose="020B0604020202020204" pitchFamily="34" charset="0"/>
                <a:cs typeface="Arial" panose="020B0604020202020204" pitchFamily="34" charset="0"/>
              </a:rPr>
              <a:t> DS410F:</a:t>
            </a:r>
          </a:p>
          <a:p>
            <a:r>
              <a:rPr lang="zh-TW" altLang="en-US" sz="1100" dirty="0">
                <a:latin typeface="Arial" panose="020B0604020202020204" pitchFamily="34" charset="0"/>
                <a:cs typeface="Arial" panose="020B0604020202020204" pitchFamily="34" charset="0"/>
              </a:rPr>
              <a:t>・</a:t>
            </a:r>
            <a:r>
              <a:rPr lang="en-US" altLang="zh-TW" sz="1100" dirty="0">
                <a:latin typeface="Arial" panose="020B0604020202020204" pitchFamily="34" charset="0"/>
                <a:cs typeface="Arial" panose="020B0604020202020204" pitchFamily="34" charset="0"/>
              </a:rPr>
              <a:t>6-port 100/1000M SFP</a:t>
            </a:r>
          </a:p>
          <a:p>
            <a:r>
              <a:rPr lang="zh-TW" altLang="en-US" sz="1100" dirty="0">
                <a:latin typeface="Arial" panose="020B0604020202020204" pitchFamily="34" charset="0"/>
                <a:cs typeface="Arial" panose="020B0604020202020204" pitchFamily="34" charset="0"/>
              </a:rPr>
              <a:t>・</a:t>
            </a:r>
            <a:r>
              <a:rPr lang="en-US" altLang="zh-TW" sz="1100" dirty="0">
                <a:latin typeface="Arial" panose="020B0604020202020204" pitchFamily="34" charset="0"/>
                <a:cs typeface="Arial" panose="020B0604020202020204" pitchFamily="34" charset="0"/>
              </a:rPr>
              <a:t>2-port 100/1000M SFP/RJ45 Combo</a:t>
            </a:r>
          </a:p>
          <a:p>
            <a:r>
              <a:rPr lang="zh-TW" altLang="en-US" sz="1100" dirty="0">
                <a:latin typeface="Arial" panose="020B0604020202020204" pitchFamily="34" charset="0"/>
                <a:cs typeface="Arial" panose="020B0604020202020204" pitchFamily="34" charset="0"/>
              </a:rPr>
              <a:t>・</a:t>
            </a:r>
            <a:r>
              <a:rPr lang="en-US" altLang="zh-TW" sz="1100" dirty="0">
                <a:latin typeface="Arial" panose="020B0604020202020204" pitchFamily="34" charset="0"/>
                <a:cs typeface="Arial" panose="020B0604020202020204" pitchFamily="34" charset="0"/>
              </a:rPr>
              <a:t>2-port 10/100/1000M RJ45</a:t>
            </a:r>
          </a:p>
          <a:p>
            <a:r>
              <a:rPr lang="en-US" altLang="zh-TW" sz="1100" b="1" dirty="0">
                <a:solidFill>
                  <a:schemeClr val="bg1">
                    <a:lumMod val="50000"/>
                  </a:schemeClr>
                </a:solidFill>
                <a:latin typeface="Arial" panose="020B0604020202020204" pitchFamily="34" charset="0"/>
                <a:cs typeface="Arial" panose="020B0604020202020204" pitchFamily="34" charset="0"/>
              </a:rPr>
              <a:t> DS410 (By Request):</a:t>
            </a:r>
          </a:p>
          <a:p>
            <a:r>
              <a:rPr lang="zh-TW" altLang="en-US" sz="1100" dirty="0">
                <a:solidFill>
                  <a:schemeClr val="bg1">
                    <a:lumMod val="50000"/>
                  </a:schemeClr>
                </a:solidFill>
                <a:latin typeface="Arial" panose="020B0604020202020204" pitchFamily="34" charset="0"/>
                <a:cs typeface="Arial" panose="020B0604020202020204" pitchFamily="34" charset="0"/>
              </a:rPr>
              <a:t>・</a:t>
            </a:r>
            <a:r>
              <a:rPr lang="en-US" altLang="zh-TW" sz="1100" dirty="0">
                <a:solidFill>
                  <a:schemeClr val="bg1">
                    <a:lumMod val="50000"/>
                  </a:schemeClr>
                </a:solidFill>
                <a:latin typeface="Arial" panose="020B0604020202020204" pitchFamily="34" charset="0"/>
                <a:cs typeface="Arial" panose="020B0604020202020204" pitchFamily="34" charset="0"/>
              </a:rPr>
              <a:t>6-port 10/100/1000M RJ45</a:t>
            </a:r>
          </a:p>
          <a:p>
            <a:r>
              <a:rPr lang="zh-TW" altLang="en-US" sz="1100" dirty="0">
                <a:solidFill>
                  <a:schemeClr val="bg1">
                    <a:lumMod val="50000"/>
                  </a:schemeClr>
                </a:solidFill>
                <a:latin typeface="Arial" panose="020B0604020202020204" pitchFamily="34" charset="0"/>
                <a:cs typeface="Arial" panose="020B0604020202020204" pitchFamily="34" charset="0"/>
              </a:rPr>
              <a:t>・</a:t>
            </a:r>
            <a:r>
              <a:rPr lang="en-US" altLang="zh-TW" sz="1100" dirty="0">
                <a:solidFill>
                  <a:schemeClr val="bg1">
                    <a:lumMod val="50000"/>
                  </a:schemeClr>
                </a:solidFill>
                <a:latin typeface="Arial" panose="020B0604020202020204" pitchFamily="34" charset="0"/>
                <a:cs typeface="Arial" panose="020B0604020202020204" pitchFamily="34" charset="0"/>
              </a:rPr>
              <a:t>2-port 100/1000M SFP/RJ45 Combo</a:t>
            </a:r>
          </a:p>
          <a:p>
            <a:r>
              <a:rPr lang="zh-TW" altLang="en-US" sz="1100" dirty="0">
                <a:solidFill>
                  <a:schemeClr val="bg1">
                    <a:lumMod val="50000"/>
                  </a:schemeClr>
                </a:solidFill>
                <a:latin typeface="Arial" panose="020B0604020202020204" pitchFamily="34" charset="0"/>
                <a:cs typeface="Arial" panose="020B0604020202020204" pitchFamily="34" charset="0"/>
              </a:rPr>
              <a:t>・</a:t>
            </a:r>
            <a:r>
              <a:rPr lang="en-US" altLang="zh-TW" sz="1100" dirty="0">
                <a:solidFill>
                  <a:schemeClr val="bg1">
                    <a:lumMod val="50000"/>
                  </a:schemeClr>
                </a:solidFill>
                <a:latin typeface="Arial" panose="020B0604020202020204" pitchFamily="34" charset="0"/>
                <a:cs typeface="Arial" panose="020B0604020202020204" pitchFamily="34" charset="0"/>
              </a:rPr>
              <a:t>2-port 100/1000M SFP</a:t>
            </a:r>
          </a:p>
        </p:txBody>
      </p:sp>
      <p:sp>
        <p:nvSpPr>
          <p:cNvPr id="22" name="文字方塊 21"/>
          <p:cNvSpPr txBox="1"/>
          <p:nvPr/>
        </p:nvSpPr>
        <p:spPr>
          <a:xfrm>
            <a:off x="611560" y="4284385"/>
            <a:ext cx="2808535" cy="584775"/>
          </a:xfrm>
          <a:prstGeom prst="rect">
            <a:avLst/>
          </a:prstGeom>
          <a:noFill/>
        </p:spPr>
        <p:txBody>
          <a:bodyPr wrap="square" rtlCol="0">
            <a:spAutoFit/>
          </a:bodyPr>
          <a:lstStyle/>
          <a:p>
            <a:r>
              <a:rPr lang="en-US" altLang="zh-TW" sz="1600" b="1" dirty="0">
                <a:latin typeface="Arial" panose="020B0604020202020204" pitchFamily="34" charset="0"/>
                <a:cs typeface="Arial" panose="020B0604020202020204" pitchFamily="34" charset="0"/>
              </a:rPr>
              <a:t>RS232 System Management Console</a:t>
            </a:r>
          </a:p>
        </p:txBody>
      </p:sp>
      <p:cxnSp>
        <p:nvCxnSpPr>
          <p:cNvPr id="23" name="直線單箭頭接點 22"/>
          <p:cNvCxnSpPr/>
          <p:nvPr/>
        </p:nvCxnSpPr>
        <p:spPr>
          <a:xfrm>
            <a:off x="3131840" y="4587253"/>
            <a:ext cx="926356"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直線單箭頭接點 23"/>
          <p:cNvCxnSpPr>
            <a:stCxn id="21" idx="3"/>
          </p:cNvCxnSpPr>
          <p:nvPr/>
        </p:nvCxnSpPr>
        <p:spPr>
          <a:xfrm flipV="1">
            <a:off x="3349096" y="2924944"/>
            <a:ext cx="699890" cy="333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直線單箭頭接點 24"/>
          <p:cNvCxnSpPr/>
          <p:nvPr/>
        </p:nvCxnSpPr>
        <p:spPr>
          <a:xfrm flipH="1">
            <a:off x="5794034" y="3568354"/>
            <a:ext cx="73301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文字方塊 25"/>
          <p:cNvSpPr txBox="1"/>
          <p:nvPr/>
        </p:nvSpPr>
        <p:spPr>
          <a:xfrm>
            <a:off x="2195736" y="5385990"/>
            <a:ext cx="2105010" cy="1092607"/>
          </a:xfrm>
          <a:prstGeom prst="rect">
            <a:avLst/>
          </a:prstGeom>
          <a:noFill/>
        </p:spPr>
        <p:txBody>
          <a:bodyPr wrap="square" rtlCol="0">
            <a:spAutoFit/>
          </a:bodyPr>
          <a:lstStyle/>
          <a:p>
            <a:r>
              <a:rPr kumimoji="1" lang="en-US" altLang="zh-TW" sz="1600" b="1" dirty="0">
                <a:latin typeface="Arial" panose="020B0604020202020204" pitchFamily="34" charset="0"/>
                <a:cs typeface="Arial" panose="020B0604020202020204" pitchFamily="34" charset="0"/>
              </a:rPr>
              <a:t>Integrated DI/DO Connector</a:t>
            </a:r>
          </a:p>
          <a:p>
            <a:r>
              <a:rPr lang="zh-TW" altLang="en-US" sz="1100" dirty="0">
                <a:latin typeface="Arial" panose="020B0604020202020204" pitchFamily="34" charset="0"/>
                <a:cs typeface="Arial" panose="020B0604020202020204" pitchFamily="34" charset="0"/>
              </a:rPr>
              <a:t>・</a:t>
            </a:r>
            <a:r>
              <a:rPr lang="en-US" altLang="zh-TW" sz="1100" dirty="0">
                <a:latin typeface="Arial" panose="020B0604020202020204" pitchFamily="34" charset="0"/>
                <a:cs typeface="Arial" panose="020B0604020202020204" pitchFamily="34" charset="0"/>
              </a:rPr>
              <a:t>1 x 4-pin terminal block </a:t>
            </a:r>
          </a:p>
          <a:p>
            <a:r>
              <a:rPr lang="en-US" altLang="zh-TW" sz="1100" dirty="0">
                <a:latin typeface="Arial" panose="020B0604020202020204" pitchFamily="34" charset="0"/>
                <a:cs typeface="Arial" panose="020B0604020202020204" pitchFamily="34" charset="0"/>
              </a:rPr>
              <a:t>    2-pin for</a:t>
            </a:r>
            <a:r>
              <a:rPr kumimoji="1" lang="en-US" altLang="zh-TW" sz="1100" dirty="0">
                <a:latin typeface="Arial" panose="020B0604020202020204" pitchFamily="34" charset="0"/>
                <a:ea typeface="Heiti TC Light"/>
                <a:cs typeface="Arial" panose="020B0604020202020204" pitchFamily="34" charset="0"/>
              </a:rPr>
              <a:t>  DI</a:t>
            </a:r>
          </a:p>
          <a:p>
            <a:r>
              <a:rPr lang="en-US" altLang="zh-TW" sz="1100" dirty="0">
                <a:latin typeface="Arial" panose="020B0604020202020204" pitchFamily="34" charset="0"/>
                <a:cs typeface="Arial" panose="020B0604020202020204" pitchFamily="34" charset="0"/>
              </a:rPr>
              <a:t>    2-pin for</a:t>
            </a:r>
            <a:r>
              <a:rPr kumimoji="1" lang="en-US" altLang="zh-TW" sz="1100" dirty="0">
                <a:latin typeface="Arial" panose="020B0604020202020204" pitchFamily="34" charset="0"/>
                <a:ea typeface="Heiti TC Light"/>
                <a:cs typeface="Arial" panose="020B0604020202020204" pitchFamily="34" charset="0"/>
              </a:rPr>
              <a:t>  DO</a:t>
            </a:r>
          </a:p>
        </p:txBody>
      </p:sp>
      <p:cxnSp>
        <p:nvCxnSpPr>
          <p:cNvPr id="27" name="直線單箭頭接點 26"/>
          <p:cNvCxnSpPr/>
          <p:nvPr/>
        </p:nvCxnSpPr>
        <p:spPr>
          <a:xfrm flipV="1">
            <a:off x="3909848" y="4973251"/>
            <a:ext cx="769325" cy="4500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直線單箭頭接點 27"/>
          <p:cNvCxnSpPr/>
          <p:nvPr/>
        </p:nvCxnSpPr>
        <p:spPr>
          <a:xfrm flipH="1" flipV="1">
            <a:off x="5285393" y="4973251"/>
            <a:ext cx="333918" cy="3407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188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Fiber Concern in Industrial Environment</a:t>
            </a:r>
            <a:endParaRPr lang="zh-TW" altLang="en-US" dirty="0"/>
          </a:p>
        </p:txBody>
      </p:sp>
      <p:sp>
        <p:nvSpPr>
          <p:cNvPr id="3" name="內容版面配置區 2"/>
          <p:cNvSpPr>
            <a:spLocks noGrp="1"/>
          </p:cNvSpPr>
          <p:nvPr>
            <p:ph idx="1"/>
          </p:nvPr>
        </p:nvSpPr>
        <p:spPr/>
        <p:txBody>
          <a:bodyPr>
            <a:normAutofit fontScale="85000" lnSpcReduction="20000"/>
          </a:bodyPr>
          <a:lstStyle/>
          <a:p>
            <a:r>
              <a:rPr lang="en-US" altLang="zh-TW" b="1" dirty="0"/>
              <a:t>Long Distance</a:t>
            </a:r>
          </a:p>
          <a:p>
            <a:pPr lvl="1"/>
            <a:r>
              <a:rPr lang="en-US" altLang="zh-TW" dirty="0"/>
              <a:t>Transmit signals across much greater distances than copper cables with little-to-no signal degradation.</a:t>
            </a:r>
            <a:endParaRPr lang="en-US" altLang="zh-TW" b="1" dirty="0"/>
          </a:p>
          <a:p>
            <a:r>
              <a:rPr lang="en-US" altLang="zh-TW" b="1" dirty="0"/>
              <a:t>Resistance to Interference</a:t>
            </a:r>
            <a:endParaRPr lang="en-US" altLang="zh-TW" dirty="0"/>
          </a:p>
          <a:p>
            <a:pPr lvl="1"/>
            <a:r>
              <a:rPr lang="en-US" altLang="zh-TW" dirty="0"/>
              <a:t>Heavy machinery may cause electromagnetic interference, Fiber signals do not degrade or disappear due to the interference.</a:t>
            </a:r>
          </a:p>
          <a:p>
            <a:r>
              <a:rPr lang="en-US" altLang="zh-TW" b="1" dirty="0"/>
              <a:t>Reliable</a:t>
            </a:r>
          </a:p>
          <a:p>
            <a:pPr lvl="1"/>
            <a:r>
              <a:rPr lang="en-US" altLang="zh-TW" dirty="0"/>
              <a:t>Not affected by environment change, ex: Temp., weather…</a:t>
            </a:r>
          </a:p>
          <a:p>
            <a:pPr lvl="1"/>
            <a:r>
              <a:rPr lang="en-US" altLang="zh-TW" dirty="0"/>
              <a:t>Not affected by Surge, ESD, EMI…</a:t>
            </a:r>
          </a:p>
          <a:p>
            <a:r>
              <a:rPr lang="en-US" altLang="zh-TW" b="1" dirty="0"/>
              <a:t>Security: </a:t>
            </a:r>
          </a:p>
          <a:p>
            <a:pPr lvl="1"/>
            <a:r>
              <a:rPr lang="en-US" altLang="zh-TW" dirty="0"/>
              <a:t>Need plug SFP</a:t>
            </a:r>
          </a:p>
          <a:p>
            <a:pPr lvl="1"/>
            <a:r>
              <a:rPr lang="en-US" altLang="zh-TW" dirty="0"/>
              <a:t>Fiber optic can’t snoop, need physically cut the fiber</a:t>
            </a:r>
          </a:p>
          <a:p>
            <a:r>
              <a:rPr lang="en-US" altLang="zh-TW" b="1" dirty="0"/>
              <a:t>Cost</a:t>
            </a:r>
          </a:p>
          <a:p>
            <a:pPr lvl="1"/>
            <a:r>
              <a:rPr lang="en-US" altLang="zh-TW" dirty="0"/>
              <a:t>The cost for fiber cable, components, and hardware is steadily decreasing.</a:t>
            </a:r>
          </a:p>
          <a:p>
            <a:pPr lvl="1"/>
            <a:r>
              <a:rPr lang="en-US" altLang="zh-TW" dirty="0"/>
              <a:t>Long distance fiber cost is lower than copper.</a:t>
            </a:r>
          </a:p>
          <a:p>
            <a:endParaRPr lang="en-US" altLang="zh-TW" b="1" dirty="0"/>
          </a:p>
          <a:p>
            <a:endParaRPr lang="en-US" altLang="zh-TW" dirty="0"/>
          </a:p>
          <a:p>
            <a:pPr lvl="1"/>
            <a:endParaRPr lang="zh-TW" altLang="en-US" dirty="0"/>
          </a:p>
        </p:txBody>
      </p:sp>
    </p:spTree>
    <p:extLst>
      <p:ext uri="{BB962C8B-B14F-4D97-AF65-F5344CB8AC3E}">
        <p14:creationId xmlns:p14="http://schemas.microsoft.com/office/powerpoint/2010/main" val="90662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4" name="橢圓 5143"/>
          <p:cNvSpPr/>
          <p:nvPr/>
        </p:nvSpPr>
        <p:spPr>
          <a:xfrm>
            <a:off x="323528" y="5063717"/>
            <a:ext cx="3240360" cy="174965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a:t>Fiber Construction Network</a:t>
            </a:r>
            <a:endParaRPr lang="zh-TW" altLang="en-US" dirty="0"/>
          </a:p>
        </p:txBody>
      </p:sp>
      <p:pic>
        <p:nvPicPr>
          <p:cNvPr id="4" name="Picture 2" descr="E:\Job\WoM project\0.Switch\DS410\產品圖\DS410-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8" y="2738754"/>
            <a:ext cx="1031642" cy="144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Job\WoM project\0.Switch\DS410\產品圖\DS410-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10" y="2738754"/>
            <a:ext cx="1031642" cy="144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Job\WoM project\0.Switch\DS410\產品圖\DS410-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8041" y="2738754"/>
            <a:ext cx="1031642" cy="14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Job\WoM project\0.Switch\DS410\產品圖\DS410-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6" y="2698909"/>
            <a:ext cx="1031642" cy="1440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肘形接點 8"/>
          <p:cNvCxnSpPr/>
          <p:nvPr/>
        </p:nvCxnSpPr>
        <p:spPr>
          <a:xfrm rot="5400000" flipH="1" flipV="1">
            <a:off x="3435496" y="1335729"/>
            <a:ext cx="36000" cy="2782383"/>
          </a:xfrm>
          <a:prstGeom prst="bentConnector3">
            <a:avLst>
              <a:gd name="adj1" fmla="val 748942"/>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肘形接點 10"/>
          <p:cNvCxnSpPr/>
          <p:nvPr/>
        </p:nvCxnSpPr>
        <p:spPr>
          <a:xfrm rot="5400000">
            <a:off x="6336040" y="1268920"/>
            <a:ext cx="36000" cy="2844000"/>
          </a:xfrm>
          <a:prstGeom prst="bentConnector3">
            <a:avLst>
              <a:gd name="adj1" fmla="val -573723"/>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2" descr="E:\Job\WoM project\0.Switch\DS410\產品圖\DS410-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29078" y="4031095"/>
            <a:ext cx="1160597" cy="16200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肘形接點 15"/>
          <p:cNvCxnSpPr/>
          <p:nvPr/>
        </p:nvCxnSpPr>
        <p:spPr>
          <a:xfrm rot="5400000" flipH="1" flipV="1">
            <a:off x="12006956" y="2289006"/>
            <a:ext cx="12700" cy="3484179"/>
          </a:xfrm>
          <a:prstGeom prst="bentConnector3">
            <a:avLst>
              <a:gd name="adj1" fmla="val 1800000"/>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肘形接點 16"/>
          <p:cNvCxnSpPr>
            <a:endCxn id="15" idx="2"/>
          </p:cNvCxnSpPr>
          <p:nvPr/>
        </p:nvCxnSpPr>
        <p:spPr>
          <a:xfrm rot="16200000" flipH="1">
            <a:off x="13812108" y="3853826"/>
            <a:ext cx="12700" cy="3594538"/>
          </a:xfrm>
          <a:prstGeom prst="bentConnector3">
            <a:avLst>
              <a:gd name="adj1" fmla="val 1800000"/>
            </a:avLst>
          </a:prstGeom>
        </p:spPr>
        <p:style>
          <a:lnRef idx="2">
            <a:schemeClr val="accent1"/>
          </a:lnRef>
          <a:fillRef idx="0">
            <a:schemeClr val="accent1"/>
          </a:fillRef>
          <a:effectRef idx="1">
            <a:schemeClr val="accent1"/>
          </a:effectRef>
          <a:fontRef idx="minor">
            <a:schemeClr val="tx1"/>
          </a:fontRef>
        </p:style>
      </p:cxnSp>
      <p:cxnSp>
        <p:nvCxnSpPr>
          <p:cNvPr id="19" name="肘形接點 18"/>
          <p:cNvCxnSpPr/>
          <p:nvPr/>
        </p:nvCxnSpPr>
        <p:spPr>
          <a:xfrm rot="10800000" flipV="1">
            <a:off x="9684568" y="2176723"/>
            <a:ext cx="12700" cy="2664372"/>
          </a:xfrm>
          <a:prstGeom prst="bentConnector3">
            <a:avLst>
              <a:gd name="adj1" fmla="val 1800000"/>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肘形接點 20"/>
          <p:cNvCxnSpPr>
            <a:endCxn id="15" idx="3"/>
          </p:cNvCxnSpPr>
          <p:nvPr/>
        </p:nvCxnSpPr>
        <p:spPr>
          <a:xfrm>
            <a:off x="16189675" y="2176723"/>
            <a:ext cx="12700" cy="2664372"/>
          </a:xfrm>
          <a:prstGeom prst="bentConnector3">
            <a:avLst>
              <a:gd name="adj1" fmla="val 1800000"/>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肘形接點 22"/>
          <p:cNvCxnSpPr/>
          <p:nvPr/>
        </p:nvCxnSpPr>
        <p:spPr>
          <a:xfrm rot="16200000" flipV="1">
            <a:off x="917504" y="1754905"/>
            <a:ext cx="1404337" cy="576064"/>
          </a:xfrm>
          <a:prstGeom prst="bentConnector3">
            <a:avLst/>
          </a:prstGeom>
          <a:ln>
            <a:solidFill>
              <a:schemeClr val="accent6">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5" name="肘形接點 24"/>
          <p:cNvCxnSpPr>
            <a:stCxn id="45" idx="0"/>
          </p:cNvCxnSpPr>
          <p:nvPr/>
        </p:nvCxnSpPr>
        <p:spPr>
          <a:xfrm rot="5400000" flipH="1" flipV="1">
            <a:off x="7553025" y="1788362"/>
            <a:ext cx="1201417" cy="619678"/>
          </a:xfrm>
          <a:prstGeom prst="bentConnector3">
            <a:avLst/>
          </a:prstGeom>
          <a:ln>
            <a:solidFill>
              <a:schemeClr val="accent6">
                <a:lumMod val="75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5124" name="Picture 4" descr="ãWoMaster DS406ãçåçæå°çµæ"/>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8167" b="86000" l="19333" r="80000"/>
                    </a14:imgEffect>
                  </a14:imgLayer>
                </a14:imgProps>
              </a:ext>
              <a:ext uri="{28A0092B-C50C-407E-A947-70E740481C1C}">
                <a14:useLocalDpi xmlns:a14="http://schemas.microsoft.com/office/drawing/2010/main" val="0"/>
              </a:ext>
            </a:extLst>
          </a:blip>
          <a:srcRect l="24010" t="18502" r="22130" b="16909"/>
          <a:stretch/>
        </p:blipFill>
        <p:spPr bwMode="auto">
          <a:xfrm>
            <a:off x="1907704" y="5020462"/>
            <a:ext cx="1080216" cy="1295416"/>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肘形接點 30"/>
          <p:cNvCxnSpPr/>
          <p:nvPr/>
        </p:nvCxnSpPr>
        <p:spPr>
          <a:xfrm rot="16200000" flipH="1">
            <a:off x="1585659" y="4331345"/>
            <a:ext cx="799373" cy="578860"/>
          </a:xfrm>
          <a:prstGeom prst="bentConnector3">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27" name="肘形接點 5126"/>
          <p:cNvCxnSpPr/>
          <p:nvPr/>
        </p:nvCxnSpPr>
        <p:spPr>
          <a:xfrm rot="5400000">
            <a:off x="873265" y="4334541"/>
            <a:ext cx="920986" cy="724315"/>
          </a:xfrm>
          <a:prstGeom prst="bentConnector3">
            <a:avLst>
              <a:gd name="adj1" fmla="val 43153"/>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45" name="Picture 2" descr="E:\Job\WoM project\0.Switch\DS410\產品圖\DS410-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8073" y="2698909"/>
            <a:ext cx="1031642" cy="1440000"/>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肘形接點 49"/>
          <p:cNvCxnSpPr/>
          <p:nvPr/>
        </p:nvCxnSpPr>
        <p:spPr>
          <a:xfrm rot="5400000">
            <a:off x="7220062" y="3408946"/>
            <a:ext cx="12700" cy="1459927"/>
          </a:xfrm>
          <a:prstGeom prst="bentConnector3">
            <a:avLst>
              <a:gd name="adj1" fmla="val 1800000"/>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53" name="肘形接點 52"/>
          <p:cNvCxnSpPr/>
          <p:nvPr/>
        </p:nvCxnSpPr>
        <p:spPr>
          <a:xfrm rot="5400000">
            <a:off x="4914200" y="2727080"/>
            <a:ext cx="36000" cy="2880000"/>
          </a:xfrm>
          <a:prstGeom prst="bentConnector3">
            <a:avLst>
              <a:gd name="adj1" fmla="val 617586"/>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55" name="肘形接點 54"/>
          <p:cNvCxnSpPr/>
          <p:nvPr/>
        </p:nvCxnSpPr>
        <p:spPr>
          <a:xfrm rot="5400000">
            <a:off x="2547660" y="3473124"/>
            <a:ext cx="36000" cy="1459927"/>
          </a:xfrm>
          <a:prstGeom prst="bentConnector3">
            <a:avLst>
              <a:gd name="adj1" fmla="val 661386"/>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5143" name="文字方塊 5142"/>
          <p:cNvSpPr txBox="1"/>
          <p:nvPr/>
        </p:nvSpPr>
        <p:spPr>
          <a:xfrm>
            <a:off x="3046406" y="6444044"/>
            <a:ext cx="1034963" cy="369332"/>
          </a:xfrm>
          <a:prstGeom prst="rect">
            <a:avLst/>
          </a:prstGeom>
          <a:noFill/>
        </p:spPr>
        <p:txBody>
          <a:bodyPr wrap="none" rtlCol="0">
            <a:spAutoFit/>
          </a:bodyPr>
          <a:lstStyle/>
          <a:p>
            <a:r>
              <a:rPr lang="en-US" altLang="zh-TW" dirty="0"/>
              <a:t>Field Site</a:t>
            </a:r>
            <a:endParaRPr lang="zh-TW" altLang="en-US" dirty="0"/>
          </a:p>
        </p:txBody>
      </p:sp>
      <p:pic>
        <p:nvPicPr>
          <p:cNvPr id="67" name="Picture 4" descr="ãWoMaster DS406ãçåçæå°çµæ"/>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8167" b="86000" l="19333" r="80000"/>
                    </a14:imgEffect>
                  </a14:imgLayer>
                </a14:imgProps>
              </a:ext>
              <a:ext uri="{28A0092B-C50C-407E-A947-70E740481C1C}">
                <a14:useLocalDpi xmlns:a14="http://schemas.microsoft.com/office/drawing/2010/main" val="0"/>
              </a:ext>
            </a:extLst>
          </a:blip>
          <a:srcRect l="24010" t="18502" r="22130" b="16909"/>
          <a:stretch/>
        </p:blipFill>
        <p:spPr bwMode="auto">
          <a:xfrm>
            <a:off x="2317608" y="5020462"/>
            <a:ext cx="1080216" cy="1295416"/>
          </a:xfrm>
          <a:prstGeom prst="rect">
            <a:avLst/>
          </a:prstGeom>
          <a:noFill/>
          <a:extLst>
            <a:ext uri="{909E8E84-426E-40DD-AFC4-6F175D3DCCD1}">
              <a14:hiddenFill xmlns:a14="http://schemas.microsoft.com/office/drawing/2010/main">
                <a:solidFill>
                  <a:srgbClr val="FFFFFF"/>
                </a:solidFill>
              </a14:hiddenFill>
            </a:ext>
          </a:extLst>
        </p:spPr>
      </p:pic>
      <p:sp>
        <p:nvSpPr>
          <p:cNvPr id="5145" name="文字方塊 5144"/>
          <p:cNvSpPr txBox="1"/>
          <p:nvPr/>
        </p:nvSpPr>
        <p:spPr>
          <a:xfrm>
            <a:off x="4188893" y="5029502"/>
            <a:ext cx="4170822" cy="1015663"/>
          </a:xfrm>
          <a:prstGeom prst="rect">
            <a:avLst/>
          </a:prstGeom>
          <a:noFill/>
        </p:spPr>
        <p:txBody>
          <a:bodyPr wrap="none" rtlCol="0">
            <a:spAutoFit/>
          </a:bodyPr>
          <a:lstStyle/>
          <a:p>
            <a:r>
              <a:rPr lang="en-US" altLang="zh-TW" sz="2000" dirty="0"/>
              <a:t>Fiber uplink for remote  central room</a:t>
            </a:r>
          </a:p>
          <a:p>
            <a:r>
              <a:rPr lang="en-US" altLang="zh-TW" sz="2000" dirty="0"/>
              <a:t>Fiber Optic Backbone network</a:t>
            </a:r>
          </a:p>
          <a:p>
            <a:r>
              <a:rPr lang="en-US" altLang="zh-TW" sz="2000" dirty="0"/>
              <a:t>Fiber downlink to the Field Box/Nodes</a:t>
            </a:r>
            <a:endParaRPr lang="zh-TW" altLang="en-US" sz="2000" dirty="0"/>
          </a:p>
        </p:txBody>
      </p:sp>
      <p:pic>
        <p:nvPicPr>
          <p:cNvPr id="69" name="Picture 2" descr="Z:\Product photo\DS101\DS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7431" y="5404747"/>
            <a:ext cx="636177" cy="75959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ãWoMaster DS108fãçåçæå°çµæ"/>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9667" b="89167" l="18833" r="78667"/>
                    </a14:imgEffect>
                  </a14:imgLayer>
                </a14:imgProps>
              </a:ext>
              <a:ext uri="{28A0092B-C50C-407E-A947-70E740481C1C}">
                <a14:useLocalDpi xmlns:a14="http://schemas.microsoft.com/office/drawing/2010/main" val="0"/>
              </a:ext>
            </a:extLst>
          </a:blip>
          <a:srcRect l="26847" t="10850" r="23498" b="11841"/>
          <a:stretch/>
        </p:blipFill>
        <p:spPr bwMode="auto">
          <a:xfrm>
            <a:off x="755576" y="5058663"/>
            <a:ext cx="720080" cy="112111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ãWoMaster DS108fãçåçæå°çµæ"/>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9667" b="89167" l="18833" r="78667"/>
                    </a14:imgEffect>
                  </a14:imgLayer>
                </a14:imgProps>
              </a:ext>
              <a:ext uri="{28A0092B-C50C-407E-A947-70E740481C1C}">
                <a14:useLocalDpi xmlns:a14="http://schemas.microsoft.com/office/drawing/2010/main" val="0"/>
              </a:ext>
            </a:extLst>
          </a:blip>
          <a:srcRect l="26847" t="10850" r="23498" b="11841"/>
          <a:stretch/>
        </p:blipFill>
        <p:spPr bwMode="auto">
          <a:xfrm>
            <a:off x="1187624" y="5058663"/>
            <a:ext cx="720080" cy="1121111"/>
          </a:xfrm>
          <a:prstGeom prst="rect">
            <a:avLst/>
          </a:prstGeom>
          <a:noFill/>
          <a:extLst>
            <a:ext uri="{909E8E84-426E-40DD-AFC4-6F175D3DCCD1}">
              <a14:hiddenFill xmlns:a14="http://schemas.microsoft.com/office/drawing/2010/main">
                <a:solidFill>
                  <a:srgbClr val="FFFFFF"/>
                </a:solidFill>
              </a14:hiddenFill>
            </a:ext>
          </a:extLst>
        </p:spPr>
      </p:pic>
      <p:sp>
        <p:nvSpPr>
          <p:cNvPr id="5146" name="文字方塊 5145"/>
          <p:cNvSpPr txBox="1"/>
          <p:nvPr/>
        </p:nvSpPr>
        <p:spPr>
          <a:xfrm>
            <a:off x="2183453" y="2059668"/>
            <a:ext cx="1093569" cy="369332"/>
          </a:xfrm>
          <a:prstGeom prst="rect">
            <a:avLst/>
          </a:prstGeom>
          <a:noFill/>
        </p:spPr>
        <p:txBody>
          <a:bodyPr wrap="none" rtlCol="0">
            <a:spAutoFit/>
          </a:bodyPr>
          <a:lstStyle/>
          <a:p>
            <a:r>
              <a:rPr lang="en-US" altLang="zh-TW" dirty="0" err="1"/>
              <a:t>GbE</a:t>
            </a:r>
            <a:r>
              <a:rPr lang="en-US" altLang="zh-TW" dirty="0"/>
              <a:t> Fiber</a:t>
            </a:r>
            <a:endParaRPr lang="zh-TW" altLang="en-US" dirty="0"/>
          </a:p>
        </p:txBody>
      </p:sp>
      <p:sp>
        <p:nvSpPr>
          <p:cNvPr id="71" name="文字方塊 70"/>
          <p:cNvSpPr txBox="1"/>
          <p:nvPr/>
        </p:nvSpPr>
        <p:spPr>
          <a:xfrm>
            <a:off x="107504" y="4509120"/>
            <a:ext cx="732893" cy="646331"/>
          </a:xfrm>
          <a:prstGeom prst="rect">
            <a:avLst/>
          </a:prstGeom>
          <a:noFill/>
        </p:spPr>
        <p:txBody>
          <a:bodyPr wrap="none" rtlCol="0">
            <a:spAutoFit/>
          </a:bodyPr>
          <a:lstStyle/>
          <a:p>
            <a:r>
              <a:rPr lang="en-US" altLang="zh-TW" dirty="0"/>
              <a:t>100M</a:t>
            </a:r>
          </a:p>
          <a:p>
            <a:r>
              <a:rPr lang="en-US" altLang="zh-TW" dirty="0"/>
              <a:t>Fiber</a:t>
            </a:r>
            <a:endParaRPr lang="zh-TW" altLang="en-US" dirty="0"/>
          </a:p>
        </p:txBody>
      </p:sp>
      <p:sp>
        <p:nvSpPr>
          <p:cNvPr id="72" name="文字方塊 71"/>
          <p:cNvSpPr txBox="1"/>
          <p:nvPr/>
        </p:nvSpPr>
        <p:spPr>
          <a:xfrm>
            <a:off x="2781130" y="4598372"/>
            <a:ext cx="660758" cy="646331"/>
          </a:xfrm>
          <a:prstGeom prst="rect">
            <a:avLst/>
          </a:prstGeom>
          <a:noFill/>
        </p:spPr>
        <p:txBody>
          <a:bodyPr wrap="none" rtlCol="0">
            <a:spAutoFit/>
          </a:bodyPr>
          <a:lstStyle/>
          <a:p>
            <a:r>
              <a:rPr lang="en-US" altLang="zh-TW" dirty="0" err="1"/>
              <a:t>GbE</a:t>
            </a:r>
            <a:endParaRPr lang="en-US" altLang="zh-TW" dirty="0"/>
          </a:p>
          <a:p>
            <a:r>
              <a:rPr lang="en-US" altLang="zh-TW" dirty="0"/>
              <a:t>Fiber</a:t>
            </a:r>
            <a:endParaRPr lang="zh-TW" altLang="en-US" dirty="0"/>
          </a:p>
        </p:txBody>
      </p:sp>
      <p:sp>
        <p:nvSpPr>
          <p:cNvPr id="73" name="文字方塊 72"/>
          <p:cNvSpPr txBox="1"/>
          <p:nvPr/>
        </p:nvSpPr>
        <p:spPr>
          <a:xfrm>
            <a:off x="1288911" y="1673605"/>
            <a:ext cx="1093569" cy="369332"/>
          </a:xfrm>
          <a:prstGeom prst="rect">
            <a:avLst/>
          </a:prstGeom>
          <a:noFill/>
        </p:spPr>
        <p:txBody>
          <a:bodyPr wrap="none" rtlCol="0">
            <a:spAutoFit/>
          </a:bodyPr>
          <a:lstStyle/>
          <a:p>
            <a:r>
              <a:rPr lang="en-US" altLang="zh-TW" dirty="0" err="1"/>
              <a:t>GbE</a:t>
            </a:r>
            <a:r>
              <a:rPr lang="en-US" altLang="zh-TW" dirty="0"/>
              <a:t> Fiber</a:t>
            </a:r>
            <a:endParaRPr lang="zh-TW" altLang="en-US" dirty="0"/>
          </a:p>
        </p:txBody>
      </p:sp>
      <p:sp>
        <p:nvSpPr>
          <p:cNvPr id="5147" name="文字方塊 5146"/>
          <p:cNvSpPr txBox="1"/>
          <p:nvPr/>
        </p:nvSpPr>
        <p:spPr>
          <a:xfrm>
            <a:off x="189179" y="3043255"/>
            <a:ext cx="1315809" cy="830997"/>
          </a:xfrm>
          <a:prstGeom prst="rect">
            <a:avLst/>
          </a:prstGeom>
          <a:noFill/>
        </p:spPr>
        <p:txBody>
          <a:bodyPr wrap="none" rtlCol="0">
            <a:spAutoFit/>
          </a:bodyPr>
          <a:lstStyle/>
          <a:p>
            <a:r>
              <a:rPr lang="en-US" altLang="zh-TW" sz="2400" b="1" dirty="0">
                <a:solidFill>
                  <a:srgbClr val="0000CC"/>
                </a:solidFill>
              </a:rPr>
              <a:t>Max. </a:t>
            </a:r>
          </a:p>
          <a:p>
            <a:r>
              <a:rPr lang="en-US" altLang="zh-TW" sz="2400" b="1" dirty="0">
                <a:solidFill>
                  <a:srgbClr val="0000CC"/>
                </a:solidFill>
              </a:rPr>
              <a:t>8x Fibers</a:t>
            </a:r>
            <a:endParaRPr lang="zh-TW" altLang="en-US" sz="2400" b="1" dirty="0">
              <a:solidFill>
                <a:srgbClr val="0000CC"/>
              </a:solidFill>
            </a:endParaRPr>
          </a:p>
        </p:txBody>
      </p:sp>
      <p:sp>
        <p:nvSpPr>
          <p:cNvPr id="5148" name="文字方塊 5147"/>
          <p:cNvSpPr txBox="1"/>
          <p:nvPr/>
        </p:nvSpPr>
        <p:spPr>
          <a:xfrm>
            <a:off x="179512" y="2679303"/>
            <a:ext cx="1088760" cy="461665"/>
          </a:xfrm>
          <a:prstGeom prst="rect">
            <a:avLst/>
          </a:prstGeom>
          <a:noFill/>
        </p:spPr>
        <p:txBody>
          <a:bodyPr wrap="none" rtlCol="0">
            <a:spAutoFit/>
          </a:bodyPr>
          <a:lstStyle/>
          <a:p>
            <a:r>
              <a:rPr lang="en-US" altLang="zh-TW" sz="2400" b="1" dirty="0">
                <a:solidFill>
                  <a:srgbClr val="0000CC"/>
                </a:solidFill>
              </a:rPr>
              <a:t>DS410f</a:t>
            </a:r>
            <a:endParaRPr lang="zh-TW" altLang="en-US" sz="2400" b="1" dirty="0">
              <a:solidFill>
                <a:srgbClr val="0000CC"/>
              </a:solidFill>
            </a:endParaRPr>
          </a:p>
        </p:txBody>
      </p:sp>
      <p:sp>
        <p:nvSpPr>
          <p:cNvPr id="5149" name="文字方塊 5148"/>
          <p:cNvSpPr txBox="1"/>
          <p:nvPr/>
        </p:nvSpPr>
        <p:spPr>
          <a:xfrm>
            <a:off x="851583" y="6229831"/>
            <a:ext cx="2279791" cy="369332"/>
          </a:xfrm>
          <a:prstGeom prst="rect">
            <a:avLst/>
          </a:prstGeom>
          <a:noFill/>
        </p:spPr>
        <p:txBody>
          <a:bodyPr wrap="none" rtlCol="0">
            <a:spAutoFit/>
          </a:bodyPr>
          <a:lstStyle/>
          <a:p>
            <a:r>
              <a:rPr lang="en-US" altLang="zh-TW" dirty="0"/>
              <a:t>DS101/108/306/406…</a:t>
            </a:r>
            <a:endParaRPr lang="zh-TW" altLang="en-US" dirty="0"/>
          </a:p>
        </p:txBody>
      </p:sp>
      <p:cxnSp>
        <p:nvCxnSpPr>
          <p:cNvPr id="5151" name="直線接點 5150"/>
          <p:cNvCxnSpPr>
            <a:stCxn id="66" idx="0"/>
          </p:cNvCxnSpPr>
          <p:nvPr/>
        </p:nvCxnSpPr>
        <p:spPr>
          <a:xfrm flipV="1">
            <a:off x="1547664" y="4620775"/>
            <a:ext cx="0" cy="437888"/>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81" name="肘形接點 80"/>
          <p:cNvCxnSpPr/>
          <p:nvPr/>
        </p:nvCxnSpPr>
        <p:spPr>
          <a:xfrm rot="5400000">
            <a:off x="763187" y="4228698"/>
            <a:ext cx="920986" cy="936000"/>
          </a:xfrm>
          <a:prstGeom prst="bentConnector3">
            <a:avLst>
              <a:gd name="adj1" fmla="val 43153"/>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84" name="肘形接點 83"/>
          <p:cNvCxnSpPr/>
          <p:nvPr/>
        </p:nvCxnSpPr>
        <p:spPr>
          <a:xfrm rot="16200000" flipH="1">
            <a:off x="1795994" y="4116776"/>
            <a:ext cx="799373" cy="1008000"/>
          </a:xfrm>
          <a:prstGeom prst="bentConnector3">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34" name="文字方塊 33"/>
          <p:cNvSpPr txBox="1"/>
          <p:nvPr/>
        </p:nvSpPr>
        <p:spPr>
          <a:xfrm>
            <a:off x="7733437" y="1196752"/>
            <a:ext cx="1460272" cy="369332"/>
          </a:xfrm>
          <a:prstGeom prst="rect">
            <a:avLst/>
          </a:prstGeom>
          <a:noFill/>
        </p:spPr>
        <p:txBody>
          <a:bodyPr wrap="none" rtlCol="0">
            <a:spAutoFit/>
          </a:bodyPr>
          <a:lstStyle/>
          <a:p>
            <a:r>
              <a:rPr lang="en-US" altLang="zh-TW" dirty="0"/>
              <a:t>Central Room</a:t>
            </a:r>
            <a:endParaRPr lang="zh-TW" altLang="en-US" dirty="0"/>
          </a:p>
        </p:txBody>
      </p:sp>
      <p:sp>
        <p:nvSpPr>
          <p:cNvPr id="86" name="文字方塊 85"/>
          <p:cNvSpPr txBox="1"/>
          <p:nvPr/>
        </p:nvSpPr>
        <p:spPr>
          <a:xfrm>
            <a:off x="519440" y="1052736"/>
            <a:ext cx="1460272" cy="369332"/>
          </a:xfrm>
          <a:prstGeom prst="rect">
            <a:avLst/>
          </a:prstGeom>
          <a:noFill/>
        </p:spPr>
        <p:txBody>
          <a:bodyPr wrap="none" rtlCol="0">
            <a:spAutoFit/>
          </a:bodyPr>
          <a:lstStyle/>
          <a:p>
            <a:r>
              <a:rPr lang="en-US" altLang="zh-TW" dirty="0"/>
              <a:t>Central Room</a:t>
            </a:r>
            <a:endParaRPr lang="zh-TW" altLang="en-US" dirty="0"/>
          </a:p>
        </p:txBody>
      </p:sp>
      <p:sp>
        <p:nvSpPr>
          <p:cNvPr id="3" name="文字方塊 2"/>
          <p:cNvSpPr txBox="1"/>
          <p:nvPr/>
        </p:nvSpPr>
        <p:spPr>
          <a:xfrm>
            <a:off x="4283968" y="1988840"/>
            <a:ext cx="1461297" cy="461665"/>
          </a:xfrm>
          <a:prstGeom prst="rect">
            <a:avLst/>
          </a:prstGeom>
          <a:noFill/>
        </p:spPr>
        <p:txBody>
          <a:bodyPr wrap="none" rtlCol="0">
            <a:spAutoFit/>
          </a:bodyPr>
          <a:lstStyle/>
          <a:p>
            <a:r>
              <a:rPr lang="en-US" altLang="zh-TW" sz="2400" b="1" dirty="0">
                <a:solidFill>
                  <a:srgbClr val="0000CC"/>
                </a:solidFill>
              </a:rPr>
              <a:t>RSTP/STP </a:t>
            </a:r>
            <a:endParaRPr lang="zh-TW" altLang="en-US" sz="2400" b="1" dirty="0">
              <a:solidFill>
                <a:srgbClr val="0000CC"/>
              </a:solidFill>
            </a:endParaRPr>
          </a:p>
        </p:txBody>
      </p:sp>
    </p:spTree>
    <p:extLst>
      <p:ext uri="{BB962C8B-B14F-4D97-AF65-F5344CB8AC3E}">
        <p14:creationId xmlns:p14="http://schemas.microsoft.com/office/powerpoint/2010/main" val="884669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1" name="橢圓 3090"/>
          <p:cNvSpPr/>
          <p:nvPr/>
        </p:nvSpPr>
        <p:spPr>
          <a:xfrm>
            <a:off x="2228636" y="4004984"/>
            <a:ext cx="2327913" cy="2285146"/>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pic>
        <p:nvPicPr>
          <p:cNvPr id="307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153" y="1868741"/>
            <a:ext cx="3170844" cy="954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lstStyle/>
          <a:p>
            <a:r>
              <a:rPr lang="en-US" altLang="zh-TW" dirty="0"/>
              <a:t>Fiber Optic Applications</a:t>
            </a:r>
            <a:endParaRPr lang="zh-TW" altLang="en-US" dirty="0"/>
          </a:p>
        </p:txBody>
      </p:sp>
      <p:pic>
        <p:nvPicPr>
          <p:cNvPr id="4" name="Picture 2" descr="E:\Job\WoM project\0.Switch\DS410\產品圖\DS410-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2640" y="3284984"/>
            <a:ext cx="1031642" cy="144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Z:\Product photo\DS101\DS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8739" y="2701898"/>
            <a:ext cx="636177" cy="7595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Z:\Product photo\DS101\DS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8739" y="3461493"/>
            <a:ext cx="636177" cy="75959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ãSpeed Domeãçåçæå°çµæ"/>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001276" y="2607261"/>
            <a:ext cx="852095" cy="7822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ãWoMaster DS108fãçåçæå°çµæ"/>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667" b="89167" l="18833" r="78667"/>
                    </a14:imgEffect>
                  </a14:imgLayer>
                </a14:imgProps>
              </a:ext>
              <a:ext uri="{28A0092B-C50C-407E-A947-70E740481C1C}">
                <a14:useLocalDpi xmlns:a14="http://schemas.microsoft.com/office/drawing/2010/main" val="0"/>
              </a:ext>
            </a:extLst>
          </a:blip>
          <a:srcRect l="26847" t="10850" r="23498" b="11841"/>
          <a:stretch/>
        </p:blipFill>
        <p:spPr bwMode="auto">
          <a:xfrm>
            <a:off x="5467064" y="4254304"/>
            <a:ext cx="720080" cy="1121111"/>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肘形接點 16"/>
          <p:cNvCxnSpPr/>
          <p:nvPr/>
        </p:nvCxnSpPr>
        <p:spPr>
          <a:xfrm>
            <a:off x="2169512" y="2917922"/>
            <a:ext cx="1839127" cy="943126"/>
          </a:xfrm>
          <a:prstGeom prst="bentConnector3">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肘形接點 28"/>
          <p:cNvCxnSpPr/>
          <p:nvPr/>
        </p:nvCxnSpPr>
        <p:spPr>
          <a:xfrm rot="10800000" flipV="1">
            <a:off x="4788024" y="2996952"/>
            <a:ext cx="756000" cy="683889"/>
          </a:xfrm>
          <a:prstGeom prst="bentConnector3">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直線接點 30"/>
          <p:cNvCxnSpPr/>
          <p:nvPr/>
        </p:nvCxnSpPr>
        <p:spPr>
          <a:xfrm flipH="1" flipV="1">
            <a:off x="4773314" y="3841290"/>
            <a:ext cx="656479" cy="19758"/>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307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8327" y="5403680"/>
            <a:ext cx="546554" cy="1126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8001277" y="3584501"/>
            <a:ext cx="1079354" cy="690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3" name="文字方塊 3072"/>
          <p:cNvSpPr txBox="1"/>
          <p:nvPr/>
        </p:nvSpPr>
        <p:spPr>
          <a:xfrm>
            <a:off x="5975168" y="2636912"/>
            <a:ext cx="1786708" cy="923330"/>
          </a:xfrm>
          <a:prstGeom prst="rect">
            <a:avLst/>
          </a:prstGeom>
          <a:noFill/>
        </p:spPr>
        <p:txBody>
          <a:bodyPr wrap="none" rtlCol="0">
            <a:spAutoFit/>
          </a:bodyPr>
          <a:lstStyle/>
          <a:p>
            <a:r>
              <a:rPr lang="en-US" altLang="zh-TW" dirty="0"/>
              <a:t>DP101 Industrial </a:t>
            </a:r>
          </a:p>
          <a:p>
            <a:r>
              <a:rPr lang="en-US" altLang="zh-TW" dirty="0" err="1"/>
              <a:t>PoE</a:t>
            </a:r>
            <a:r>
              <a:rPr lang="en-US" altLang="zh-TW" dirty="0"/>
              <a:t>  </a:t>
            </a:r>
          </a:p>
          <a:p>
            <a:r>
              <a:rPr lang="en-US" altLang="zh-TW" dirty="0"/>
              <a:t>Media Convertor</a:t>
            </a:r>
            <a:endParaRPr lang="zh-TW" altLang="en-US" dirty="0"/>
          </a:p>
        </p:txBody>
      </p:sp>
      <p:sp>
        <p:nvSpPr>
          <p:cNvPr id="40" name="文字方塊 39"/>
          <p:cNvSpPr txBox="1"/>
          <p:nvPr/>
        </p:nvSpPr>
        <p:spPr>
          <a:xfrm>
            <a:off x="5990323" y="3574757"/>
            <a:ext cx="1773884" cy="646331"/>
          </a:xfrm>
          <a:prstGeom prst="rect">
            <a:avLst/>
          </a:prstGeom>
          <a:noFill/>
        </p:spPr>
        <p:txBody>
          <a:bodyPr wrap="none" rtlCol="0">
            <a:spAutoFit/>
          </a:bodyPr>
          <a:lstStyle/>
          <a:p>
            <a:r>
              <a:rPr lang="en-US" altLang="zh-TW" dirty="0"/>
              <a:t>DS101 Industrial </a:t>
            </a:r>
          </a:p>
          <a:p>
            <a:r>
              <a:rPr lang="en-US" altLang="zh-TW" dirty="0"/>
              <a:t>Media Convertor</a:t>
            </a:r>
            <a:endParaRPr lang="zh-TW" altLang="en-US" dirty="0"/>
          </a:p>
        </p:txBody>
      </p:sp>
      <p:sp>
        <p:nvSpPr>
          <p:cNvPr id="41" name="文字方塊 40"/>
          <p:cNvSpPr txBox="1"/>
          <p:nvPr/>
        </p:nvSpPr>
        <p:spPr>
          <a:xfrm>
            <a:off x="6212642" y="5643799"/>
            <a:ext cx="1994777" cy="646331"/>
          </a:xfrm>
          <a:prstGeom prst="rect">
            <a:avLst/>
          </a:prstGeom>
          <a:noFill/>
        </p:spPr>
        <p:txBody>
          <a:bodyPr wrap="none" rtlCol="0">
            <a:spAutoFit/>
          </a:bodyPr>
          <a:lstStyle/>
          <a:p>
            <a:r>
              <a:rPr lang="en-US" altLang="zh-TW" dirty="0"/>
              <a:t>3</a:t>
            </a:r>
            <a:r>
              <a:rPr lang="en-US" altLang="zh-TW" baseline="30000" dirty="0"/>
              <a:t>rd</a:t>
            </a:r>
            <a:r>
              <a:rPr lang="en-US" altLang="zh-TW" dirty="0"/>
              <a:t> Party </a:t>
            </a:r>
          </a:p>
          <a:p>
            <a:r>
              <a:rPr lang="en-US" altLang="zh-TW" dirty="0"/>
              <a:t>Fiber Device Server</a:t>
            </a:r>
            <a:endParaRPr lang="zh-TW" altLang="en-US" dirty="0"/>
          </a:p>
        </p:txBody>
      </p:sp>
      <p:sp>
        <p:nvSpPr>
          <p:cNvPr id="42" name="文字方塊 41"/>
          <p:cNvSpPr txBox="1"/>
          <p:nvPr/>
        </p:nvSpPr>
        <p:spPr>
          <a:xfrm>
            <a:off x="6011929" y="4582869"/>
            <a:ext cx="1329275" cy="646331"/>
          </a:xfrm>
          <a:prstGeom prst="rect">
            <a:avLst/>
          </a:prstGeom>
          <a:noFill/>
        </p:spPr>
        <p:txBody>
          <a:bodyPr wrap="none" rtlCol="0">
            <a:spAutoFit/>
          </a:bodyPr>
          <a:lstStyle/>
          <a:p>
            <a:r>
              <a:rPr lang="en-US" altLang="zh-TW" dirty="0"/>
              <a:t>DS108f</a:t>
            </a:r>
          </a:p>
          <a:p>
            <a:r>
              <a:rPr lang="en-US" altLang="zh-TW" dirty="0"/>
              <a:t>Fiber Switch</a:t>
            </a:r>
          </a:p>
        </p:txBody>
      </p:sp>
      <p:sp>
        <p:nvSpPr>
          <p:cNvPr id="3080" name="文字方塊 3079"/>
          <p:cNvSpPr txBox="1"/>
          <p:nvPr/>
        </p:nvSpPr>
        <p:spPr>
          <a:xfrm>
            <a:off x="-36512" y="1412776"/>
            <a:ext cx="3484031" cy="646331"/>
          </a:xfrm>
          <a:prstGeom prst="rect">
            <a:avLst/>
          </a:prstGeom>
          <a:noFill/>
        </p:spPr>
        <p:txBody>
          <a:bodyPr wrap="none" rtlCol="0">
            <a:spAutoFit/>
          </a:bodyPr>
          <a:lstStyle/>
          <a:p>
            <a:r>
              <a:rPr lang="en-US" altLang="zh-TW" dirty="0"/>
              <a:t>RS428 Industrial Rackmount Switch</a:t>
            </a:r>
          </a:p>
          <a:p>
            <a:r>
              <a:rPr lang="en-US" altLang="zh-TW" dirty="0"/>
              <a:t>@ Control Room</a:t>
            </a:r>
            <a:endParaRPr lang="zh-TW" altLang="en-US" dirty="0"/>
          </a:p>
        </p:txBody>
      </p:sp>
      <p:cxnSp>
        <p:nvCxnSpPr>
          <p:cNvPr id="47" name="肘形接點 46"/>
          <p:cNvCxnSpPr/>
          <p:nvPr/>
        </p:nvCxnSpPr>
        <p:spPr>
          <a:xfrm>
            <a:off x="2228636" y="2701898"/>
            <a:ext cx="1839127" cy="943126"/>
          </a:xfrm>
          <a:prstGeom prst="bentConnector3">
            <a:avLst>
              <a:gd name="adj1" fmla="val 55143"/>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3089" name="文字方塊 3088"/>
          <p:cNvSpPr txBox="1"/>
          <p:nvPr/>
        </p:nvSpPr>
        <p:spPr>
          <a:xfrm>
            <a:off x="3287997" y="2566645"/>
            <a:ext cx="1268552" cy="646331"/>
          </a:xfrm>
          <a:prstGeom prst="rect">
            <a:avLst/>
          </a:prstGeom>
          <a:noFill/>
        </p:spPr>
        <p:txBody>
          <a:bodyPr wrap="none" rtlCol="0">
            <a:spAutoFit/>
          </a:bodyPr>
          <a:lstStyle/>
          <a:p>
            <a:r>
              <a:rPr lang="en-US" altLang="zh-TW" dirty="0"/>
              <a:t>Redundant </a:t>
            </a:r>
          </a:p>
          <a:p>
            <a:r>
              <a:rPr lang="en-US" altLang="zh-TW" dirty="0"/>
              <a:t>Uplink</a:t>
            </a:r>
            <a:endParaRPr lang="zh-TW" altLang="en-US" dirty="0"/>
          </a:p>
        </p:txBody>
      </p:sp>
      <p:pic>
        <p:nvPicPr>
          <p:cNvPr id="57" name="Picture 4" descr="ãWoMaster DS406ãçåçæå°çµæ"/>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8167" b="86000" l="19333" r="80000"/>
                    </a14:imgEffect>
                  </a14:imgLayer>
                </a14:imgProps>
              </a:ext>
              <a:ext uri="{28A0092B-C50C-407E-A947-70E740481C1C}">
                <a14:useLocalDpi xmlns:a14="http://schemas.microsoft.com/office/drawing/2010/main" val="0"/>
              </a:ext>
            </a:extLst>
          </a:blip>
          <a:srcRect l="24010" t="18502" r="22130" b="16909"/>
          <a:stretch/>
        </p:blipFill>
        <p:spPr bwMode="auto">
          <a:xfrm>
            <a:off x="1629404" y="4581492"/>
            <a:ext cx="1080216" cy="129541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ãWoMaster DS406ãçåçæå°çµæ"/>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8167" b="86000" l="19333" r="80000"/>
                    </a14:imgEffect>
                  </a14:imgLayer>
                </a14:imgProps>
              </a:ext>
              <a:ext uri="{28A0092B-C50C-407E-A947-70E740481C1C}">
                <a14:useLocalDpi xmlns:a14="http://schemas.microsoft.com/office/drawing/2010/main" val="0"/>
              </a:ext>
            </a:extLst>
          </a:blip>
          <a:srcRect l="24010" t="18502" r="22130" b="16909"/>
          <a:stretch/>
        </p:blipFill>
        <p:spPr bwMode="auto">
          <a:xfrm>
            <a:off x="2982093" y="5450332"/>
            <a:ext cx="930853" cy="1116297"/>
          </a:xfrm>
          <a:prstGeom prst="rect">
            <a:avLst/>
          </a:prstGeom>
          <a:noFill/>
          <a:extLst>
            <a:ext uri="{909E8E84-426E-40DD-AFC4-6F175D3DCCD1}">
              <a14:hiddenFill xmlns:a14="http://schemas.microsoft.com/office/drawing/2010/main">
                <a:solidFill>
                  <a:srgbClr val="FFFFFF"/>
                </a:solidFill>
              </a14:hiddenFill>
            </a:ext>
          </a:extLst>
        </p:spPr>
      </p:pic>
      <p:cxnSp>
        <p:nvCxnSpPr>
          <p:cNvPr id="3093" name="肘形接點 3092"/>
          <p:cNvCxnSpPr/>
          <p:nvPr/>
        </p:nvCxnSpPr>
        <p:spPr>
          <a:xfrm>
            <a:off x="4845322" y="4004984"/>
            <a:ext cx="662782" cy="809876"/>
          </a:xfrm>
          <a:prstGeom prst="bentConnector3">
            <a:avLst>
              <a:gd name="adj1" fmla="val 66651"/>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64" name="肘形接點 63"/>
          <p:cNvCxnSpPr/>
          <p:nvPr/>
        </p:nvCxnSpPr>
        <p:spPr>
          <a:xfrm>
            <a:off x="4845322" y="4257280"/>
            <a:ext cx="662782" cy="1692000"/>
          </a:xfrm>
          <a:prstGeom prst="bentConnector3">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3" name="文字方塊 2"/>
          <p:cNvSpPr txBox="1"/>
          <p:nvPr/>
        </p:nvSpPr>
        <p:spPr>
          <a:xfrm>
            <a:off x="213300" y="5127166"/>
            <a:ext cx="1054391" cy="646331"/>
          </a:xfrm>
          <a:prstGeom prst="rect">
            <a:avLst/>
          </a:prstGeom>
          <a:noFill/>
        </p:spPr>
        <p:txBody>
          <a:bodyPr wrap="none" rtlCol="0">
            <a:spAutoFit/>
          </a:bodyPr>
          <a:lstStyle/>
          <a:p>
            <a:r>
              <a:rPr lang="en-US" altLang="zh-TW" dirty="0"/>
              <a:t>Ethernet </a:t>
            </a:r>
          </a:p>
          <a:p>
            <a:r>
              <a:rPr lang="en-US" altLang="zh-TW" dirty="0"/>
              <a:t>Devices</a:t>
            </a:r>
            <a:endParaRPr lang="zh-TW" altLang="en-US" dirty="0"/>
          </a:p>
        </p:txBody>
      </p:sp>
      <p:cxnSp>
        <p:nvCxnSpPr>
          <p:cNvPr id="8" name="直線接點 7"/>
          <p:cNvCxnSpPr/>
          <p:nvPr/>
        </p:nvCxnSpPr>
        <p:spPr>
          <a:xfrm>
            <a:off x="1267691" y="5103280"/>
            <a:ext cx="437812" cy="0"/>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30" name="直線接點 29"/>
          <p:cNvCxnSpPr/>
          <p:nvPr/>
        </p:nvCxnSpPr>
        <p:spPr>
          <a:xfrm>
            <a:off x="1267691" y="5260935"/>
            <a:ext cx="437812" cy="0"/>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32" name="直線接點 31"/>
          <p:cNvCxnSpPr/>
          <p:nvPr/>
        </p:nvCxnSpPr>
        <p:spPr>
          <a:xfrm>
            <a:off x="1267691" y="5434356"/>
            <a:ext cx="437812" cy="0"/>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33" name="直線接點 32"/>
          <p:cNvCxnSpPr/>
          <p:nvPr/>
        </p:nvCxnSpPr>
        <p:spPr>
          <a:xfrm>
            <a:off x="1267691" y="5589240"/>
            <a:ext cx="437812" cy="0"/>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9" name="文字方塊 8"/>
          <p:cNvSpPr txBox="1"/>
          <p:nvPr/>
        </p:nvSpPr>
        <p:spPr>
          <a:xfrm>
            <a:off x="3089075" y="4813355"/>
            <a:ext cx="656270" cy="369332"/>
          </a:xfrm>
          <a:prstGeom prst="rect">
            <a:avLst/>
          </a:prstGeom>
          <a:noFill/>
        </p:spPr>
        <p:txBody>
          <a:bodyPr wrap="none" rtlCol="0">
            <a:spAutoFit/>
          </a:bodyPr>
          <a:lstStyle/>
          <a:p>
            <a:r>
              <a:rPr lang="en-US" altLang="zh-TW" b="1" dirty="0">
                <a:solidFill>
                  <a:srgbClr val="0000CC"/>
                </a:solidFill>
              </a:rPr>
              <a:t>RSTP</a:t>
            </a:r>
            <a:endParaRPr lang="zh-TW" altLang="en-US" b="1" dirty="0">
              <a:solidFill>
                <a:srgbClr val="0000CC"/>
              </a:solidFill>
            </a:endParaRPr>
          </a:p>
        </p:txBody>
      </p:sp>
    </p:spTree>
    <p:extLst>
      <p:ext uri="{BB962C8B-B14F-4D97-AF65-F5344CB8AC3E}">
        <p14:creationId xmlns:p14="http://schemas.microsoft.com/office/powerpoint/2010/main" val="825769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b="1" dirty="0"/>
              <a:t>L2 Management Features</a:t>
            </a:r>
            <a:endParaRPr lang="zh-TW" altLang="en-US" b="1" dirty="0"/>
          </a:p>
        </p:txBody>
      </p:sp>
      <p:sp>
        <p:nvSpPr>
          <p:cNvPr id="6" name="文字版面配置區 5"/>
          <p:cNvSpPr>
            <a:spLocks noGrp="1"/>
          </p:cNvSpPr>
          <p:nvPr>
            <p:ph type="body" idx="1"/>
          </p:nvPr>
        </p:nvSpPr>
        <p:spPr/>
        <p:txBody>
          <a:bodyPr/>
          <a:lstStyle/>
          <a:p>
            <a:r>
              <a:rPr lang="en-US" altLang="zh-TW" dirty="0"/>
              <a:t>Management</a:t>
            </a:r>
            <a:endParaRPr lang="zh-TW" altLang="en-US" dirty="0"/>
          </a:p>
        </p:txBody>
      </p:sp>
      <p:sp>
        <p:nvSpPr>
          <p:cNvPr id="3" name="內容版面配置區 2"/>
          <p:cNvSpPr>
            <a:spLocks noGrp="1"/>
          </p:cNvSpPr>
          <p:nvPr>
            <p:ph sz="half" idx="2"/>
          </p:nvPr>
        </p:nvSpPr>
        <p:spPr/>
        <p:txBody>
          <a:bodyPr vert="horz" lIns="91440" tIns="45720" rIns="91440" bIns="45720" rtlCol="0">
            <a:noAutofit/>
          </a:bodyPr>
          <a:lstStyle/>
          <a:p>
            <a:r>
              <a:rPr lang="en-US" altLang="zh-TW" sz="2000" dirty="0">
                <a:latin typeface="Arial" panose="020B0604020202020204" pitchFamily="34" charset="0"/>
                <a:cs typeface="Arial" panose="020B0604020202020204" pitchFamily="34" charset="0"/>
              </a:rPr>
              <a:t>Various configuration paths, including </a:t>
            </a:r>
            <a:r>
              <a:rPr lang="en-US" altLang="zh-TW" sz="2000" dirty="0" err="1">
                <a:latin typeface="Arial" panose="020B0604020202020204" pitchFamily="34" charset="0"/>
                <a:cs typeface="Arial" panose="020B0604020202020204" pitchFamily="34" charset="0"/>
              </a:rPr>
              <a:t>WebGUI</a:t>
            </a:r>
            <a:r>
              <a:rPr lang="en-US" altLang="zh-TW" sz="2000" dirty="0">
                <a:latin typeface="Arial" panose="020B0604020202020204" pitchFamily="34" charset="0"/>
                <a:cs typeface="Arial" panose="020B0604020202020204" pitchFamily="34" charset="0"/>
              </a:rPr>
              <a:t>, CLI, SNMP</a:t>
            </a:r>
          </a:p>
          <a:p>
            <a:r>
              <a:rPr lang="en-US" altLang="zh-TW" sz="2000" dirty="0">
                <a:latin typeface="Arial" panose="020B0604020202020204" pitchFamily="34" charset="0"/>
                <a:cs typeface="Arial" panose="020B0604020202020204" pitchFamily="34" charset="0"/>
              </a:rPr>
              <a:t>Layer 2 management features include VLAN, </a:t>
            </a:r>
            <a:r>
              <a:rPr lang="en-US" altLang="zh-TW" sz="2000" dirty="0" err="1">
                <a:latin typeface="Arial" panose="020B0604020202020204" pitchFamily="34" charset="0"/>
                <a:cs typeface="Arial" panose="020B0604020202020204" pitchFamily="34" charset="0"/>
              </a:rPr>
              <a:t>QoS</a:t>
            </a:r>
            <a:r>
              <a:rPr lang="en-US" altLang="zh-TW" sz="2000" dirty="0">
                <a:latin typeface="Arial" panose="020B0604020202020204" pitchFamily="34" charset="0"/>
                <a:cs typeface="Arial" panose="020B0604020202020204" pitchFamily="34" charset="0"/>
              </a:rPr>
              <a:t>, IGMP Snooping, LACP/Trunk…etc. </a:t>
            </a:r>
          </a:p>
          <a:p>
            <a:r>
              <a:rPr lang="en-US" altLang="zh-TW" sz="2000" dirty="0">
                <a:latin typeface="Arial" panose="020B0604020202020204" pitchFamily="34" charset="0"/>
                <a:cs typeface="Arial" panose="020B0604020202020204" pitchFamily="34" charset="0"/>
              </a:rPr>
              <a:t>Rapid Spanning Tree protocol</a:t>
            </a:r>
          </a:p>
          <a:p>
            <a:r>
              <a:rPr lang="en-US" altLang="zh-TW" sz="2000" dirty="0">
                <a:latin typeface="Arial" panose="020B0604020202020204" pitchFamily="34" charset="0"/>
                <a:cs typeface="Arial" panose="020B0604020202020204" pitchFamily="34" charset="0"/>
              </a:rPr>
              <a:t>Traffic management: Port classification, Port policing, Port scheduler, Port shaping, </a:t>
            </a:r>
            <a:r>
              <a:rPr lang="en-US" altLang="zh-TW" sz="2000" dirty="0" err="1">
                <a:latin typeface="Arial" panose="020B0604020202020204" pitchFamily="34" charset="0"/>
                <a:cs typeface="Arial" panose="020B0604020202020204" pitchFamily="34" charset="0"/>
              </a:rPr>
              <a:t>QoS</a:t>
            </a:r>
            <a:r>
              <a:rPr lang="en-US" altLang="zh-TW" sz="2000" dirty="0">
                <a:latin typeface="Arial" panose="020B0604020202020204" pitchFamily="34" charset="0"/>
                <a:cs typeface="Arial" panose="020B0604020202020204" pitchFamily="34" charset="0"/>
              </a:rPr>
              <a:t> control list, WRED, </a:t>
            </a:r>
          </a:p>
          <a:p>
            <a:r>
              <a:rPr lang="en-US" altLang="zh-TW" sz="2000" dirty="0">
                <a:latin typeface="Arial" panose="020B0604020202020204" pitchFamily="34" charset="0"/>
                <a:cs typeface="Arial" panose="020B0604020202020204" pitchFamily="34" charset="0"/>
              </a:rPr>
              <a:t>LLDP topology control</a:t>
            </a:r>
          </a:p>
          <a:p>
            <a:endParaRPr lang="zh-TW" altLang="en-US" sz="2000" dirty="0">
              <a:latin typeface="Arial" panose="020B0604020202020204" pitchFamily="34" charset="0"/>
              <a:cs typeface="Arial" panose="020B0604020202020204" pitchFamily="34" charset="0"/>
            </a:endParaRPr>
          </a:p>
        </p:txBody>
      </p:sp>
      <p:sp>
        <p:nvSpPr>
          <p:cNvPr id="7" name="文字版面配置區 6"/>
          <p:cNvSpPr>
            <a:spLocks noGrp="1"/>
          </p:cNvSpPr>
          <p:nvPr>
            <p:ph type="body" sz="quarter" idx="3"/>
          </p:nvPr>
        </p:nvSpPr>
        <p:spPr/>
        <p:txBody>
          <a:bodyPr/>
          <a:lstStyle/>
          <a:p>
            <a:r>
              <a:rPr lang="en-US" altLang="zh-TW" dirty="0"/>
              <a:t>Cyber Security</a:t>
            </a:r>
            <a:endParaRPr lang="zh-TW" altLang="en-US" dirty="0"/>
          </a:p>
        </p:txBody>
      </p:sp>
      <p:sp>
        <p:nvSpPr>
          <p:cNvPr id="4" name="內容版面配置區 3"/>
          <p:cNvSpPr>
            <a:spLocks noGrp="1"/>
          </p:cNvSpPr>
          <p:nvPr>
            <p:ph sz="quarter" idx="4"/>
          </p:nvPr>
        </p:nvSpPr>
        <p:spPr/>
        <p:txBody>
          <a:bodyPr>
            <a:normAutofit/>
          </a:bodyPr>
          <a:lstStyle/>
          <a:p>
            <a:r>
              <a:rPr lang="en-US" altLang="zh-TW" sz="2000" dirty="0">
                <a:latin typeface="Arial" panose="020B0604020202020204" pitchFamily="34" charset="0"/>
                <a:cs typeface="Arial" panose="020B0604020202020204" pitchFamily="34" charset="0"/>
              </a:rPr>
              <a:t>802.1X/RADIUS port-based access control</a:t>
            </a:r>
          </a:p>
          <a:p>
            <a:r>
              <a:rPr lang="en-US" altLang="zh-TW" sz="2000" dirty="0">
                <a:latin typeface="Arial" panose="020B0604020202020204" pitchFamily="34" charset="0"/>
                <a:cs typeface="Arial" panose="020B0604020202020204" pitchFamily="34" charset="0"/>
              </a:rPr>
              <a:t>IP Security/Port Security</a:t>
            </a:r>
          </a:p>
          <a:p>
            <a:pPr lvl="0"/>
            <a:r>
              <a:rPr lang="en-US" altLang="zh-TW" sz="2000" dirty="0">
                <a:latin typeface="Arial" panose="020B0604020202020204" pitchFamily="34" charset="0"/>
                <a:cs typeface="Arial" panose="020B0604020202020204" pitchFamily="34" charset="0"/>
              </a:rPr>
              <a:t>HTTPs/ Management IP secure access</a:t>
            </a:r>
          </a:p>
          <a:p>
            <a:pPr lvl="0"/>
            <a:r>
              <a:rPr lang="en-US" altLang="zh-TW" sz="2000" dirty="0">
                <a:latin typeface="Arial" panose="020B0604020202020204" pitchFamily="34" charset="0"/>
                <a:cs typeface="Arial" panose="020B0604020202020204" pitchFamily="34" charset="0"/>
              </a:rPr>
              <a:t>Enable/Disable port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2560" y="1196752"/>
            <a:ext cx="4772025"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3943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Simple Management Web GUI</a:t>
            </a:r>
            <a:endParaRPr lang="zh-TW" alt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2935" y="1012825"/>
            <a:ext cx="8138129" cy="5113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630038"/>
            <a:ext cx="2617663" cy="3031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直線單箭頭接點 8"/>
          <p:cNvCxnSpPr/>
          <p:nvPr/>
        </p:nvCxnSpPr>
        <p:spPr>
          <a:xfrm flipH="1">
            <a:off x="8003010" y="1628800"/>
            <a:ext cx="457422" cy="1008112"/>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文字方塊 10"/>
          <p:cNvSpPr txBox="1"/>
          <p:nvPr/>
        </p:nvSpPr>
        <p:spPr>
          <a:xfrm>
            <a:off x="8157031" y="2164551"/>
            <a:ext cx="657552" cy="369332"/>
          </a:xfrm>
          <a:prstGeom prst="rect">
            <a:avLst/>
          </a:prstGeom>
          <a:noFill/>
        </p:spPr>
        <p:txBody>
          <a:bodyPr wrap="none" rtlCol="0">
            <a:spAutoFit/>
          </a:bodyPr>
          <a:lstStyle/>
          <a:p>
            <a:r>
              <a:rPr lang="en-US" altLang="zh-TW" dirty="0"/>
              <a:t>HELP</a:t>
            </a:r>
            <a:endParaRPr lang="zh-TW" altLang="en-US" dirty="0"/>
          </a:p>
        </p:txBody>
      </p:sp>
    </p:spTree>
    <p:extLst>
      <p:ext uri="{BB962C8B-B14F-4D97-AF65-F5344CB8AC3E}">
        <p14:creationId xmlns:p14="http://schemas.microsoft.com/office/powerpoint/2010/main" val="80969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5342" y="2917214"/>
            <a:ext cx="2736304" cy="3729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標題 3"/>
          <p:cNvSpPr>
            <a:spLocks noGrp="1"/>
          </p:cNvSpPr>
          <p:nvPr>
            <p:ph type="title"/>
          </p:nvPr>
        </p:nvSpPr>
        <p:spPr/>
        <p:txBody>
          <a:bodyPr/>
          <a:lstStyle/>
          <a:p>
            <a:r>
              <a:rPr lang="en-US" altLang="zh-TW" dirty="0"/>
              <a:t>Optional Accessory:</a:t>
            </a:r>
            <a:endParaRPr lang="zh-TW" altLang="en-US" dirty="0"/>
          </a:p>
        </p:txBody>
      </p:sp>
      <p:sp>
        <p:nvSpPr>
          <p:cNvPr id="5" name="內容版面配置區 4"/>
          <p:cNvSpPr>
            <a:spLocks noGrp="1"/>
          </p:cNvSpPr>
          <p:nvPr>
            <p:ph sz="half" idx="1"/>
          </p:nvPr>
        </p:nvSpPr>
        <p:spPr>
          <a:xfrm>
            <a:off x="457200" y="1600200"/>
            <a:ext cx="4038600" cy="5006256"/>
          </a:xfrm>
        </p:spPr>
        <p:txBody>
          <a:bodyPr>
            <a:noAutofit/>
          </a:bodyPr>
          <a:lstStyle/>
          <a:p>
            <a:r>
              <a:rPr lang="en-US" altLang="zh-TW" sz="2000" b="1" dirty="0"/>
              <a:t>WoMaster 100M/1000M SFP Transceivers</a:t>
            </a:r>
          </a:p>
          <a:p>
            <a:r>
              <a:rPr lang="en-US" altLang="zh-TW" sz="2000" b="1" dirty="0"/>
              <a:t>Copper SFP Transceiver</a:t>
            </a:r>
          </a:p>
          <a:p>
            <a:pPr lvl="1"/>
            <a:r>
              <a:rPr lang="en-US" altLang="zh-TW" sz="1800" b="1" dirty="0"/>
              <a:t>WoMaster Standard Copper SFP Transceiver</a:t>
            </a:r>
          </a:p>
          <a:p>
            <a:pPr lvl="1"/>
            <a:r>
              <a:rPr lang="en-US" altLang="zh-TW" sz="1800" dirty="0"/>
              <a:t>Lower Stock for Switch</a:t>
            </a:r>
          </a:p>
          <a:p>
            <a:pPr lvl="1"/>
            <a:r>
              <a:rPr lang="en-US" altLang="zh-TW" sz="1800" dirty="0"/>
              <a:t>3</a:t>
            </a:r>
            <a:r>
              <a:rPr lang="en-US" altLang="zh-TW" sz="1800" baseline="30000" dirty="0"/>
              <a:t>rd</a:t>
            </a:r>
            <a:r>
              <a:rPr lang="en-US" altLang="zh-TW" sz="1800" dirty="0"/>
              <a:t> Copper SFP Transceiver in China Market is popular.</a:t>
            </a:r>
          </a:p>
          <a:p>
            <a:r>
              <a:rPr lang="en-US" altLang="zh-TW" sz="2000" b="1" dirty="0"/>
              <a:t>Media Convertor/ Entry Unmanaged Switch with Fiber Optic Interface</a:t>
            </a:r>
          </a:p>
          <a:p>
            <a:pPr lvl="1"/>
            <a:r>
              <a:rPr lang="en-US" altLang="zh-TW" sz="1800" b="1" dirty="0"/>
              <a:t>DS101, </a:t>
            </a:r>
            <a:r>
              <a:rPr lang="en-US" altLang="zh-TW" sz="1800" dirty="0"/>
              <a:t>Media Convertor</a:t>
            </a:r>
          </a:p>
          <a:p>
            <a:pPr lvl="1"/>
            <a:r>
              <a:rPr lang="en-US" altLang="zh-TW" sz="1800" b="1" dirty="0"/>
              <a:t>DP101</a:t>
            </a:r>
            <a:r>
              <a:rPr lang="en-US" altLang="zh-TW" sz="1800" dirty="0"/>
              <a:t>, Media Convertor with 802.3bt </a:t>
            </a:r>
            <a:r>
              <a:rPr lang="en-US" altLang="zh-TW" sz="1800" dirty="0" err="1"/>
              <a:t>PoE</a:t>
            </a:r>
            <a:r>
              <a:rPr lang="en-US" altLang="zh-TW" sz="1800" dirty="0"/>
              <a:t> out</a:t>
            </a:r>
          </a:p>
          <a:p>
            <a:pPr lvl="1"/>
            <a:r>
              <a:rPr lang="en-US" altLang="zh-TW" sz="1800" b="1" dirty="0"/>
              <a:t>DS108f,</a:t>
            </a:r>
            <a:r>
              <a:rPr lang="en-US" altLang="zh-TW" sz="1800" dirty="0"/>
              <a:t> 8FE+2x100FX SC type Fiber Transceiver</a:t>
            </a:r>
            <a:endParaRPr lang="zh-TW" altLang="en-US" sz="1800" dirty="0"/>
          </a:p>
        </p:txBody>
      </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4941168"/>
            <a:ext cx="1582113" cy="117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ãbenefit of fiber ethernetãçåçæå°çµæ"/>
          <p:cNvPicPr>
            <a:picLocks noChangeAspect="1" noChangeArrowheads="1"/>
          </p:cNvPicPr>
          <p:nvPr/>
        </p:nvPicPr>
        <p:blipFill rotWithShape="1">
          <a:blip r:embed="rId5">
            <a:extLst>
              <a:ext uri="{28A0092B-C50C-407E-A947-70E740481C1C}">
                <a14:useLocalDpi xmlns:a14="http://schemas.microsoft.com/office/drawing/2010/main" val="0"/>
              </a:ext>
            </a:extLst>
          </a:blip>
          <a:srcRect l="11598" t="22183" r="11333" b="21954"/>
          <a:stretch/>
        </p:blipFill>
        <p:spPr bwMode="auto">
          <a:xfrm>
            <a:off x="9325477" y="1268760"/>
            <a:ext cx="2450170" cy="133197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40552" y="30486"/>
            <a:ext cx="3883556" cy="2745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4932040" y="6156593"/>
            <a:ext cx="1512168" cy="584775"/>
          </a:xfrm>
          <a:prstGeom prst="rect">
            <a:avLst/>
          </a:prstGeom>
        </p:spPr>
        <p:txBody>
          <a:bodyPr wrap="square">
            <a:spAutoFit/>
          </a:bodyPr>
          <a:lstStyle/>
          <a:p>
            <a:r>
              <a:rPr lang="en-US" altLang="zh-TW" sz="1600" dirty="0"/>
              <a:t>Copper SFP </a:t>
            </a:r>
          </a:p>
          <a:p>
            <a:r>
              <a:rPr lang="en-US" altLang="zh-TW" sz="1600" dirty="0"/>
              <a:t>Transceiver</a:t>
            </a:r>
          </a:p>
        </p:txBody>
      </p:sp>
      <p:pic>
        <p:nvPicPr>
          <p:cNvPr id="12" name="Picture 2" descr="Z:\Product photo\DS101\DS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2280" y="5226881"/>
            <a:ext cx="864096" cy="10317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ãWoMaster DS108fãçåçæå°çµæ"/>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667" b="89167" l="18833" r="78667"/>
                    </a14:imgEffect>
                  </a14:imgLayer>
                </a14:imgProps>
              </a:ext>
              <a:ext uri="{28A0092B-C50C-407E-A947-70E740481C1C}">
                <a14:useLocalDpi xmlns:a14="http://schemas.microsoft.com/office/drawing/2010/main" val="0"/>
              </a:ext>
            </a:extLst>
          </a:blip>
          <a:srcRect l="26847" t="10850" r="23498" b="11841"/>
          <a:stretch/>
        </p:blipFill>
        <p:spPr bwMode="auto">
          <a:xfrm>
            <a:off x="8016489" y="4797152"/>
            <a:ext cx="947999" cy="147596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6588224" y="6156593"/>
            <a:ext cx="1451011" cy="584775"/>
          </a:xfrm>
          <a:prstGeom prst="rect">
            <a:avLst/>
          </a:prstGeom>
        </p:spPr>
        <p:txBody>
          <a:bodyPr wrap="square">
            <a:spAutoFit/>
          </a:bodyPr>
          <a:lstStyle/>
          <a:p>
            <a:pPr lvl="1"/>
            <a:r>
              <a:rPr lang="en-US" altLang="zh-TW" sz="1600" dirty="0"/>
              <a:t>DS101/</a:t>
            </a:r>
          </a:p>
          <a:p>
            <a:pPr lvl="1"/>
            <a:r>
              <a:rPr lang="en-US" altLang="zh-TW" sz="1600" dirty="0"/>
              <a:t>DP101</a:t>
            </a:r>
          </a:p>
        </p:txBody>
      </p:sp>
      <p:sp>
        <p:nvSpPr>
          <p:cNvPr id="9" name="矩形 8"/>
          <p:cNvSpPr/>
          <p:nvPr/>
        </p:nvSpPr>
        <p:spPr>
          <a:xfrm>
            <a:off x="7524328" y="6167233"/>
            <a:ext cx="1242648" cy="338554"/>
          </a:xfrm>
          <a:prstGeom prst="rect">
            <a:avLst/>
          </a:prstGeom>
        </p:spPr>
        <p:txBody>
          <a:bodyPr wrap="none">
            <a:spAutoFit/>
          </a:bodyPr>
          <a:lstStyle/>
          <a:p>
            <a:pPr lvl="1"/>
            <a:r>
              <a:rPr lang="en-US" altLang="zh-TW" sz="1600" dirty="0"/>
              <a:t>DS108f</a:t>
            </a:r>
          </a:p>
        </p:txBody>
      </p:sp>
      <p:sp>
        <p:nvSpPr>
          <p:cNvPr id="10" name="文字方塊 9"/>
          <p:cNvSpPr txBox="1"/>
          <p:nvPr/>
        </p:nvSpPr>
        <p:spPr>
          <a:xfrm>
            <a:off x="4788024" y="1403484"/>
            <a:ext cx="1906869" cy="369332"/>
          </a:xfrm>
          <a:prstGeom prst="rect">
            <a:avLst/>
          </a:prstGeom>
          <a:noFill/>
        </p:spPr>
        <p:txBody>
          <a:bodyPr wrap="none" rtlCol="0">
            <a:spAutoFit/>
          </a:bodyPr>
          <a:lstStyle/>
          <a:p>
            <a:r>
              <a:rPr lang="en-US" altLang="zh-TW" dirty="0"/>
              <a:t>Optional Fiber SFP</a:t>
            </a:r>
            <a:endParaRPr lang="zh-TW" altLang="en-US" dirty="0"/>
          </a:p>
        </p:txBody>
      </p:sp>
      <p:graphicFrame>
        <p:nvGraphicFramePr>
          <p:cNvPr id="2" name="表格 1"/>
          <p:cNvGraphicFramePr>
            <a:graphicFrameLocks noGrp="1"/>
          </p:cNvGraphicFramePr>
          <p:nvPr>
            <p:extLst>
              <p:ext uri="{D42A27DB-BD31-4B8C-83A1-F6EECF244321}">
                <p14:modId xmlns:p14="http://schemas.microsoft.com/office/powerpoint/2010/main" val="12835710"/>
              </p:ext>
            </p:extLst>
          </p:nvPr>
        </p:nvGraphicFramePr>
        <p:xfrm>
          <a:off x="4860032" y="3429000"/>
          <a:ext cx="4211960" cy="1304682"/>
        </p:xfrm>
        <a:graphic>
          <a:graphicData uri="http://schemas.openxmlformats.org/drawingml/2006/table">
            <a:tbl>
              <a:tblPr firstRow="1" firstCol="1" bandRow="1">
                <a:tableStyleId>{5C22544A-7EE6-4342-B048-85BDC9FD1C3A}</a:tableStyleId>
              </a:tblPr>
              <a:tblGrid>
                <a:gridCol w="991005">
                  <a:extLst>
                    <a:ext uri="{9D8B030D-6E8A-4147-A177-3AD203B41FA5}">
                      <a16:colId xmlns:a16="http://schemas.microsoft.com/office/drawing/2014/main" val="20000"/>
                    </a:ext>
                  </a:extLst>
                </a:gridCol>
                <a:gridCol w="3220955">
                  <a:extLst>
                    <a:ext uri="{9D8B030D-6E8A-4147-A177-3AD203B41FA5}">
                      <a16:colId xmlns:a16="http://schemas.microsoft.com/office/drawing/2014/main" val="20001"/>
                    </a:ext>
                  </a:extLst>
                </a:gridCol>
              </a:tblGrid>
              <a:tr h="252178">
                <a:tc>
                  <a:txBody>
                    <a:bodyPr/>
                    <a:lstStyle/>
                    <a:p>
                      <a:pPr>
                        <a:spcAft>
                          <a:spcPts val="0"/>
                        </a:spcAft>
                      </a:pPr>
                      <a:r>
                        <a:rPr lang="en-US" altLang="zh-TW" sz="1200" dirty="0">
                          <a:effectLst/>
                          <a:latin typeface="Calibri"/>
                          <a:ea typeface="SimSun"/>
                          <a:cs typeface="SimSun"/>
                        </a:rPr>
                        <a:t>Model</a:t>
                      </a:r>
                      <a:endParaRPr lang="zh-TW" sz="1200" dirty="0">
                        <a:effectLst/>
                        <a:latin typeface="Calibri"/>
                        <a:ea typeface="SimSun"/>
                        <a:cs typeface="SimSun"/>
                      </a:endParaRPr>
                    </a:p>
                  </a:txBody>
                  <a:tcPr marL="68580" marR="68580" marT="0" marB="0"/>
                </a:tc>
                <a:tc>
                  <a:txBody>
                    <a:bodyPr/>
                    <a:lstStyle/>
                    <a:p>
                      <a:pPr>
                        <a:spcAft>
                          <a:spcPts val="0"/>
                        </a:spcAft>
                      </a:pPr>
                      <a:r>
                        <a:rPr lang="en-US" altLang="zh-TW" sz="1200" dirty="0">
                          <a:effectLst/>
                          <a:latin typeface="Calibri"/>
                          <a:ea typeface="SimSun"/>
                          <a:cs typeface="SimSun"/>
                        </a:rPr>
                        <a:t>Description</a:t>
                      </a:r>
                      <a:endParaRPr lang="zh-TW" sz="1200" dirty="0">
                        <a:effectLst/>
                        <a:latin typeface="Calibri"/>
                        <a:ea typeface="SimSun"/>
                        <a:cs typeface="SimSun"/>
                      </a:endParaRPr>
                    </a:p>
                  </a:txBody>
                  <a:tcPr marL="68580" marR="68580" marT="0" marB="0"/>
                </a:tc>
                <a:extLst>
                  <a:ext uri="{0D108BD9-81ED-4DB2-BD59-A6C34878D82A}">
                    <a16:rowId xmlns:a16="http://schemas.microsoft.com/office/drawing/2014/main" val="10000"/>
                  </a:ext>
                </a:extLst>
              </a:tr>
              <a:tr h="2631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dirty="0">
                          <a:effectLst/>
                        </a:rPr>
                        <a:t>SFPFER01</a:t>
                      </a:r>
                      <a:endParaRPr lang="zh-TW" altLang="zh-TW" sz="1200" dirty="0">
                        <a:effectLst/>
                        <a:latin typeface="+mn-lt"/>
                        <a:ea typeface="SimSun"/>
                        <a:cs typeface="SimSun"/>
                      </a:endParaRPr>
                    </a:p>
                  </a:txBody>
                  <a:tcPr marL="68580" marR="6858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dirty="0">
                          <a:effectLst/>
                        </a:rPr>
                        <a:t>SFP, 100Mbps, LC, RJ45 Copper, 100M, 0~70°C</a:t>
                      </a:r>
                      <a:endParaRPr lang="zh-TW" altLang="zh-TW" sz="1200" dirty="0">
                        <a:effectLst/>
                        <a:latin typeface="+mn-lt"/>
                        <a:ea typeface="SimSun"/>
                        <a:cs typeface="SimSun"/>
                      </a:endParaRPr>
                    </a:p>
                  </a:txBody>
                  <a:tcPr marL="68580" marR="68580" marT="0" marB="0"/>
                </a:tc>
                <a:extLst>
                  <a:ext uri="{0D108BD9-81ED-4DB2-BD59-A6C34878D82A}">
                    <a16:rowId xmlns:a16="http://schemas.microsoft.com/office/drawing/2014/main" val="10001"/>
                  </a:ext>
                </a:extLst>
              </a:tr>
              <a:tr h="263126">
                <a:tc>
                  <a:txBody>
                    <a:bodyPr/>
                    <a:lstStyle/>
                    <a:p>
                      <a:pPr>
                        <a:spcAft>
                          <a:spcPts val="0"/>
                        </a:spcAft>
                      </a:pPr>
                      <a:r>
                        <a:rPr lang="en-US" sz="1200" dirty="0">
                          <a:effectLst/>
                        </a:rPr>
                        <a:t>SFPGER01T</a:t>
                      </a:r>
                      <a:endParaRPr lang="zh-TW" sz="1200" dirty="0">
                        <a:effectLst/>
                        <a:latin typeface="Calibri"/>
                        <a:ea typeface="SimSun"/>
                        <a:cs typeface="SimSun"/>
                      </a:endParaRPr>
                    </a:p>
                  </a:txBody>
                  <a:tcPr marL="68580" marR="68580" marT="0" marB="0"/>
                </a:tc>
                <a:tc>
                  <a:txBody>
                    <a:bodyPr/>
                    <a:lstStyle/>
                    <a:p>
                      <a:pPr>
                        <a:spcAft>
                          <a:spcPts val="0"/>
                        </a:spcAft>
                      </a:pPr>
                      <a:r>
                        <a:rPr lang="en-US" sz="1200" dirty="0">
                          <a:effectLst/>
                        </a:rPr>
                        <a:t>SFP, 100Mbps, LC, RJ45 Copper, 100M, -40~85°C</a:t>
                      </a:r>
                      <a:endParaRPr lang="zh-TW" sz="1200" dirty="0">
                        <a:effectLst/>
                        <a:latin typeface="Calibri"/>
                        <a:ea typeface="SimSun"/>
                        <a:cs typeface="SimSun"/>
                      </a:endParaRPr>
                    </a:p>
                  </a:txBody>
                  <a:tcPr marL="68580" marR="68580" marT="0" marB="0"/>
                </a:tc>
                <a:extLst>
                  <a:ext uri="{0D108BD9-81ED-4DB2-BD59-A6C34878D82A}">
                    <a16:rowId xmlns:a16="http://schemas.microsoft.com/office/drawing/2014/main" val="10002"/>
                  </a:ext>
                </a:extLst>
              </a:tr>
              <a:tr h="263126">
                <a:tc>
                  <a:txBody>
                    <a:bodyPr/>
                    <a:lstStyle/>
                    <a:p>
                      <a:pPr>
                        <a:spcAft>
                          <a:spcPts val="0"/>
                        </a:spcAft>
                      </a:pPr>
                      <a:r>
                        <a:rPr lang="en-US" sz="1200">
                          <a:effectLst/>
                        </a:rPr>
                        <a:t>SFPGER01</a:t>
                      </a:r>
                      <a:endParaRPr lang="zh-TW" sz="1200">
                        <a:effectLst/>
                        <a:latin typeface="Calibri"/>
                        <a:ea typeface="SimSun"/>
                        <a:cs typeface="SimSun"/>
                      </a:endParaRPr>
                    </a:p>
                  </a:txBody>
                  <a:tcPr marL="68580" marR="68580" marT="0" marB="0"/>
                </a:tc>
                <a:tc>
                  <a:txBody>
                    <a:bodyPr/>
                    <a:lstStyle/>
                    <a:p>
                      <a:pPr>
                        <a:spcAft>
                          <a:spcPts val="0"/>
                        </a:spcAft>
                      </a:pPr>
                      <a:r>
                        <a:rPr lang="en-US" sz="1200" dirty="0">
                          <a:effectLst/>
                        </a:rPr>
                        <a:t>SFP, 1000Mbps, LC, RJ45 Copper, 100M, 0~70°C</a:t>
                      </a:r>
                      <a:endParaRPr lang="zh-TW" sz="1200" dirty="0">
                        <a:effectLst/>
                        <a:latin typeface="Calibri"/>
                        <a:ea typeface="SimSun"/>
                        <a:cs typeface="SimSun"/>
                      </a:endParaRPr>
                    </a:p>
                  </a:txBody>
                  <a:tcPr marL="68580" marR="68580" marT="0" marB="0"/>
                </a:tc>
                <a:extLst>
                  <a:ext uri="{0D108BD9-81ED-4DB2-BD59-A6C34878D82A}">
                    <a16:rowId xmlns:a16="http://schemas.microsoft.com/office/drawing/2014/main" val="10003"/>
                  </a:ext>
                </a:extLst>
              </a:tr>
              <a:tr h="263126">
                <a:tc>
                  <a:txBody>
                    <a:bodyPr/>
                    <a:lstStyle/>
                    <a:p>
                      <a:pPr>
                        <a:spcAft>
                          <a:spcPts val="0"/>
                        </a:spcAft>
                      </a:pPr>
                      <a:r>
                        <a:rPr lang="en-US" sz="1200">
                          <a:effectLst/>
                        </a:rPr>
                        <a:t>SFPGER01T</a:t>
                      </a:r>
                      <a:endParaRPr lang="zh-TW" sz="1200">
                        <a:effectLst/>
                        <a:latin typeface="Calibri"/>
                        <a:ea typeface="SimSun"/>
                        <a:cs typeface="SimSun"/>
                      </a:endParaRPr>
                    </a:p>
                  </a:txBody>
                  <a:tcPr marL="68580" marR="68580" marT="0" marB="0"/>
                </a:tc>
                <a:tc>
                  <a:txBody>
                    <a:bodyPr/>
                    <a:lstStyle/>
                    <a:p>
                      <a:pPr>
                        <a:spcAft>
                          <a:spcPts val="0"/>
                        </a:spcAft>
                      </a:pPr>
                      <a:r>
                        <a:rPr lang="en-US" sz="1200" dirty="0">
                          <a:effectLst/>
                        </a:rPr>
                        <a:t>SFP, 1000Mbps, LC, RJ45 Copper, 100M, -40~85°C</a:t>
                      </a:r>
                      <a:endParaRPr lang="zh-TW" sz="1200" dirty="0">
                        <a:effectLst/>
                        <a:latin typeface="Calibri"/>
                        <a:ea typeface="SimSun"/>
                        <a:cs typeface="SimSun"/>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1358629587"/>
              </p:ext>
            </p:extLst>
          </p:nvPr>
        </p:nvGraphicFramePr>
        <p:xfrm>
          <a:off x="4860032" y="1779275"/>
          <a:ext cx="4096219" cy="1320165"/>
        </p:xfrm>
        <a:graphic>
          <a:graphicData uri="http://schemas.openxmlformats.org/drawingml/2006/table">
            <a:tbl>
              <a:tblPr>
                <a:tableStyleId>{5C22544A-7EE6-4342-B048-85BDC9FD1C3A}</a:tableStyleId>
              </a:tblPr>
              <a:tblGrid>
                <a:gridCol w="4096219">
                  <a:extLst>
                    <a:ext uri="{9D8B030D-6E8A-4147-A177-3AD203B41FA5}">
                      <a16:colId xmlns:a16="http://schemas.microsoft.com/office/drawing/2014/main" val="20000"/>
                    </a:ext>
                  </a:extLst>
                </a:gridCol>
              </a:tblGrid>
              <a:tr h="297979">
                <a:tc>
                  <a:txBody>
                    <a:bodyPr/>
                    <a:lstStyle/>
                    <a:p>
                      <a:pPr algn="l" fontAlgn="ctr"/>
                      <a:r>
                        <a:rPr lang="en-US" sz="1600" b="1" u="none" strike="noStrike" dirty="0">
                          <a:solidFill>
                            <a:srgbClr val="0000CC"/>
                          </a:solidFill>
                          <a:effectLst/>
                        </a:rPr>
                        <a:t>SFP+A+B+C+D+T - a/b(if Bidi)</a:t>
                      </a:r>
                    </a:p>
                    <a:p>
                      <a:pPr marL="0" marR="0" indent="0" algn="l" defTabSz="457200" rtl="0" eaLnBrk="1" fontAlgn="ctr" latinLnBrk="0" hangingPunct="1">
                        <a:lnSpc>
                          <a:spcPct val="100000"/>
                        </a:lnSpc>
                        <a:spcBef>
                          <a:spcPts val="0"/>
                        </a:spcBef>
                        <a:spcAft>
                          <a:spcPts val="0"/>
                        </a:spcAft>
                        <a:buClrTx/>
                        <a:buSzTx/>
                        <a:buFontTx/>
                        <a:buNone/>
                        <a:tabLst/>
                        <a:defRPr/>
                      </a:pPr>
                      <a:r>
                        <a:rPr lang="en-US" altLang="zh-TW" sz="1400" u="none" strike="noStrike" dirty="0">
                          <a:effectLst/>
                        </a:rPr>
                        <a:t>  A: FE(100M), GE(1000M), XG(10G)</a:t>
                      </a:r>
                      <a:endParaRPr lang="en-US" altLang="zh-TW" sz="1400" b="0" i="0" u="none" strike="noStrike" dirty="0">
                        <a:solidFill>
                          <a:srgbClr val="1F497D"/>
                        </a:solidFill>
                        <a:effectLst/>
                        <a:latin typeface="+mn-lt"/>
                      </a:endParaRPr>
                    </a:p>
                    <a:p>
                      <a:pPr marL="0" marR="0" indent="0" algn="l" defTabSz="457200" rtl="0" eaLnBrk="1" fontAlgn="ctr" latinLnBrk="0" hangingPunct="1">
                        <a:lnSpc>
                          <a:spcPct val="100000"/>
                        </a:lnSpc>
                        <a:spcBef>
                          <a:spcPts val="0"/>
                        </a:spcBef>
                        <a:spcAft>
                          <a:spcPts val="0"/>
                        </a:spcAft>
                        <a:buClrTx/>
                        <a:buSzTx/>
                        <a:buFontTx/>
                        <a:buNone/>
                        <a:tabLst/>
                        <a:defRPr/>
                      </a:pPr>
                      <a:r>
                        <a:rPr lang="en-US" altLang="zh-TW" sz="1400" u="none" strike="noStrike" dirty="0">
                          <a:effectLst/>
                        </a:rPr>
                        <a:t>  B: S/M (single/multi)</a:t>
                      </a:r>
                      <a:endParaRPr lang="en-US" altLang="zh-TW" sz="1400" b="0" i="0" u="none" strike="noStrike" dirty="0">
                        <a:solidFill>
                          <a:srgbClr val="1F497D"/>
                        </a:solidFill>
                        <a:effectLst/>
                        <a:latin typeface="+mn-lt"/>
                      </a:endParaRPr>
                    </a:p>
                    <a:p>
                      <a:pPr marL="0" marR="0" indent="0" algn="l" defTabSz="457200" rtl="0" eaLnBrk="1" fontAlgn="ctr" latinLnBrk="0" hangingPunct="1">
                        <a:lnSpc>
                          <a:spcPct val="100000"/>
                        </a:lnSpc>
                        <a:spcBef>
                          <a:spcPts val="0"/>
                        </a:spcBef>
                        <a:spcAft>
                          <a:spcPts val="0"/>
                        </a:spcAft>
                        <a:buClrTx/>
                        <a:buSzTx/>
                        <a:buFontTx/>
                        <a:buNone/>
                        <a:tabLst/>
                        <a:defRPr/>
                      </a:pPr>
                      <a:r>
                        <a:rPr lang="en-US" altLang="zh-TW" sz="1400" u="none" strike="noStrike" dirty="0">
                          <a:effectLst/>
                        </a:rPr>
                        <a:t>  C: distance  05/10/30/40/80/110/120  (km) 05=0.5KM</a:t>
                      </a:r>
                      <a:endParaRPr lang="en-US" altLang="zh-TW" sz="1400" b="0" i="0" u="none" strike="noStrike" dirty="0">
                        <a:solidFill>
                          <a:srgbClr val="1F497D"/>
                        </a:solidFill>
                        <a:effectLst/>
                        <a:latin typeface="+mn-lt"/>
                      </a:endParaRPr>
                    </a:p>
                    <a:p>
                      <a:pPr marL="0" marR="0" indent="0" algn="l" defTabSz="457200" rtl="0" eaLnBrk="1" fontAlgn="ctr" latinLnBrk="0" hangingPunct="1">
                        <a:lnSpc>
                          <a:spcPct val="100000"/>
                        </a:lnSpc>
                        <a:spcBef>
                          <a:spcPts val="0"/>
                        </a:spcBef>
                        <a:spcAft>
                          <a:spcPts val="0"/>
                        </a:spcAft>
                        <a:buClrTx/>
                        <a:buSzTx/>
                        <a:buFontTx/>
                        <a:buNone/>
                        <a:tabLst/>
                        <a:defRPr/>
                      </a:pPr>
                      <a:r>
                        <a:rPr lang="en-US" altLang="zh-TW" sz="1400" u="none" strike="noStrike" dirty="0">
                          <a:effectLst/>
                        </a:rPr>
                        <a:t>  D:DDM</a:t>
                      </a:r>
                      <a:endParaRPr lang="en-US" altLang="zh-TW" sz="1400" b="0" i="0" u="none" strike="noStrike" dirty="0">
                        <a:solidFill>
                          <a:srgbClr val="1F497D"/>
                        </a:solidFill>
                        <a:effectLst/>
                        <a:latin typeface="+mn-lt"/>
                      </a:endParaRPr>
                    </a:p>
                    <a:p>
                      <a:pPr marL="0" marR="0" indent="0" algn="l" defTabSz="457200" rtl="0" eaLnBrk="1" fontAlgn="ctr" latinLnBrk="0" hangingPunct="1">
                        <a:lnSpc>
                          <a:spcPct val="100000"/>
                        </a:lnSpc>
                        <a:spcBef>
                          <a:spcPts val="0"/>
                        </a:spcBef>
                        <a:spcAft>
                          <a:spcPts val="0"/>
                        </a:spcAft>
                        <a:buClrTx/>
                        <a:buSzTx/>
                        <a:buFontTx/>
                        <a:buNone/>
                        <a:tabLst/>
                        <a:defRPr/>
                      </a:pPr>
                      <a:r>
                        <a:rPr lang="en-US" altLang="zh-TW" sz="1400" u="none" strike="noStrike" dirty="0">
                          <a:effectLst/>
                        </a:rPr>
                        <a:t>  T:wide temperature</a:t>
                      </a:r>
                      <a:endParaRPr lang="en-US" altLang="zh-TW" sz="1400" b="0" i="0" u="none" strike="noStrike" dirty="0">
                        <a:solidFill>
                          <a:srgbClr val="1F497D"/>
                        </a:solidFill>
                        <a:effectLst/>
                        <a:latin typeface="+mn-lt"/>
                      </a:endParaRPr>
                    </a:p>
                  </a:txBody>
                  <a:tcPr marL="9525" marR="9525" marT="9525" marB="0" anchor="ctr">
                    <a:noFill/>
                  </a:tcPr>
                </a:tc>
                <a:extLst>
                  <a:ext uri="{0D108BD9-81ED-4DB2-BD59-A6C34878D82A}">
                    <a16:rowId xmlns:a16="http://schemas.microsoft.com/office/drawing/2014/main" val="10000"/>
                  </a:ext>
                </a:extLst>
              </a:tr>
            </a:tbl>
          </a:graphicData>
        </a:graphic>
      </p:graphicFrame>
      <p:sp>
        <p:nvSpPr>
          <p:cNvPr id="16" name="文字方塊 15"/>
          <p:cNvSpPr txBox="1"/>
          <p:nvPr/>
        </p:nvSpPr>
        <p:spPr>
          <a:xfrm>
            <a:off x="4788024" y="3074628"/>
            <a:ext cx="3799695" cy="369332"/>
          </a:xfrm>
          <a:prstGeom prst="rect">
            <a:avLst/>
          </a:prstGeom>
          <a:noFill/>
        </p:spPr>
        <p:txBody>
          <a:bodyPr wrap="none" rtlCol="0">
            <a:spAutoFit/>
          </a:bodyPr>
          <a:lstStyle/>
          <a:p>
            <a:r>
              <a:rPr lang="en-US" altLang="zh-TW" dirty="0">
                <a:solidFill>
                  <a:srgbClr val="0000CC"/>
                </a:solidFill>
              </a:rPr>
              <a:t>New Copper  SFP under approving test</a:t>
            </a:r>
            <a:endParaRPr lang="zh-TW" altLang="en-US" dirty="0">
              <a:solidFill>
                <a:srgbClr val="0000CC"/>
              </a:solidFill>
            </a:endParaRPr>
          </a:p>
        </p:txBody>
      </p:sp>
    </p:spTree>
    <p:extLst>
      <p:ext uri="{BB962C8B-B14F-4D97-AF65-F5344CB8AC3E}">
        <p14:creationId xmlns:p14="http://schemas.microsoft.com/office/powerpoint/2010/main" val="22587274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101828</TotalTime>
  <Words>998</Words>
  <Application>Microsoft Office PowerPoint</Application>
  <PresentationFormat>如螢幕大小 (4:3)</PresentationFormat>
  <Paragraphs>181</Paragraphs>
  <Slides>11</Slides>
  <Notes>5</Notes>
  <HiddenSlides>0</HiddenSlides>
  <MMClips>0</MMClips>
  <ScaleCrop>false</ScaleCrop>
  <HeadingPairs>
    <vt:vector size="6" baseType="variant">
      <vt:variant>
        <vt:lpstr>使用字型</vt:lpstr>
      </vt:variant>
      <vt:variant>
        <vt:i4>3</vt:i4>
      </vt:variant>
      <vt:variant>
        <vt:lpstr>佈景主題</vt:lpstr>
      </vt:variant>
      <vt:variant>
        <vt:i4>2</vt:i4>
      </vt:variant>
      <vt:variant>
        <vt:lpstr>投影片標題</vt:lpstr>
      </vt:variant>
      <vt:variant>
        <vt:i4>11</vt:i4>
      </vt:variant>
    </vt:vector>
  </HeadingPairs>
  <TitlesOfParts>
    <vt:vector size="16" baseType="lpstr">
      <vt:lpstr>微軟正黑體</vt:lpstr>
      <vt:lpstr>Arial</vt:lpstr>
      <vt:lpstr>Calibri</vt:lpstr>
      <vt:lpstr>Office 佈景主題</vt:lpstr>
      <vt:lpstr>1_Office 佈景主題</vt:lpstr>
      <vt:lpstr>DS410f Series Industrial 6GF+2GC+2GT L2 Gigabit Managed Fiber Switch</vt:lpstr>
      <vt:lpstr>DS410f Product Overview</vt:lpstr>
      <vt:lpstr>DS410f Product Appearance</vt:lpstr>
      <vt:lpstr>Fiber Concern in Industrial Environment</vt:lpstr>
      <vt:lpstr>Fiber Construction Network</vt:lpstr>
      <vt:lpstr>Fiber Optic Applications</vt:lpstr>
      <vt:lpstr>L2 Management Features</vt:lpstr>
      <vt:lpstr>Simple Management Web GUI</vt:lpstr>
      <vt:lpstr>Optional Accessory:</vt:lpstr>
      <vt:lpstr>DS410 By Request </vt:lpstr>
      <vt:lpstr>DS410F, High Scalability Fiber Network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Orwell</dc:creator>
  <cp:lastModifiedBy>Sylvia Lin</cp:lastModifiedBy>
  <cp:revision>422</cp:revision>
  <dcterms:created xsi:type="dcterms:W3CDTF">2016-01-29T02:34:49Z</dcterms:created>
  <dcterms:modified xsi:type="dcterms:W3CDTF">2019-03-15T05:59:32Z</dcterms:modified>
</cp:coreProperties>
</file>